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7974" autoAdjust="0"/>
  </p:normalViewPr>
  <p:slideViewPr>
    <p:cSldViewPr>
      <p:cViewPr varScale="1">
        <p:scale>
          <a:sx n="72" d="100"/>
          <a:sy n="72" d="100"/>
        </p:scale>
        <p:origin x="152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15762-0EC6-47E8-B724-6C68BA0C0F76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66056-8330-40F1-8BAF-36191D7BE7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140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66056-8330-40F1-8BAF-36191D7BE7D6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00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312" y="1727937"/>
            <a:ext cx="10493375" cy="317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taqseorangpun/capstone-spacex-falcon-9-landing-predicti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taqseorangpun/capstone-spacex-falcon-9-landing-prediction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taqseorangpun/capstone-spacex-falcon-9-landing-predicti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taqseorangpun/capstone-spacex-falcon-9-landing-predict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araklis/dash_py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taqseorangpun/capstone-spacex-falcon-9-landing-predictio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lkra/TestRepro/tree/ma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taqseorangpun/capstone-spacex-falcon-9-landing-predicti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taqseorangpun/capstone-spacex-falcon-9-landing-predic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taqseorangpun/capstone-spacex-falcon-9-landing-predic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2022793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spc="10" dirty="0">
                <a:solidFill>
                  <a:srgbClr val="E7E6E6"/>
                </a:solidFill>
                <a:latin typeface="Microsoft Sans Serif"/>
                <a:cs typeface="Microsoft Sans Serif"/>
              </a:rPr>
              <a:t>&lt;</a:t>
            </a:r>
            <a:r>
              <a:rPr lang="en-US" sz="1800" spc="25" dirty="0">
                <a:solidFill>
                  <a:srgbClr val="E7E6E6"/>
                </a:solidFill>
                <a:latin typeface="Microsoft Sans Serif"/>
                <a:cs typeface="Microsoft Sans Serif"/>
              </a:rPr>
              <a:t>Purnima</a:t>
            </a:r>
            <a:r>
              <a:rPr sz="1800" spc="25" dirty="0">
                <a:solidFill>
                  <a:srgbClr val="E7E6E6"/>
                </a:solidFill>
                <a:latin typeface="Microsoft Sans Serif"/>
                <a:cs typeface="Microsoft Sans Serif"/>
              </a:rPr>
              <a:t>&gt;</a:t>
            </a:r>
            <a:endParaRPr sz="1800" dirty="0">
              <a:latin typeface="Microsoft Sans Serif"/>
              <a:cs typeface="Microsoft Sans Serif"/>
            </a:endParaRPr>
          </a:p>
          <a:p>
            <a:pPr marL="12700">
              <a:lnSpc>
                <a:spcPts val="2130"/>
              </a:lnSpc>
            </a:pPr>
            <a:r>
              <a:rPr sz="1800" spc="25" dirty="0">
                <a:solidFill>
                  <a:srgbClr val="E7E6E6"/>
                </a:solidFill>
                <a:latin typeface="Microsoft Sans Serif"/>
                <a:cs typeface="Microsoft Sans Serif"/>
              </a:rPr>
              <a:t>&lt;</a:t>
            </a:r>
            <a:r>
              <a:rPr lang="en-US" sz="1800" spc="25" dirty="0">
                <a:solidFill>
                  <a:srgbClr val="E7E6E6"/>
                </a:solidFill>
                <a:latin typeface="Microsoft Sans Serif"/>
                <a:cs typeface="Microsoft Sans Serif"/>
              </a:rPr>
              <a:t>25/01/24</a:t>
            </a:r>
            <a:r>
              <a:rPr sz="1800" spc="25" dirty="0">
                <a:solidFill>
                  <a:srgbClr val="E7E6E6"/>
                </a:solidFill>
                <a:latin typeface="Microsoft Sans Serif"/>
                <a:cs typeface="Microsoft Sans Serif"/>
              </a:rPr>
              <a:t>&gt;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13623"/>
            <a:ext cx="8023859" cy="9582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9235">
              <a:lnSpc>
                <a:spcPct val="9170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Dealing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values: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handful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values. 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replaced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them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(standard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/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ML)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10</a:t>
            </a:fld>
            <a:endParaRPr spc="90" dirty="0"/>
          </a:p>
        </p:txBody>
      </p:sp>
      <p:sp>
        <p:nvSpPr>
          <p:cNvPr id="3" name="object 3"/>
          <p:cNvSpPr txBox="1"/>
          <p:nvPr/>
        </p:nvSpPr>
        <p:spPr>
          <a:xfrm>
            <a:off x="849312" y="3854450"/>
            <a:ext cx="244030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935" algn="l"/>
              </a:tabLst>
            </a:pPr>
            <a:r>
              <a:rPr sz="2750" u="heavy" spc="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Data</a:t>
            </a:r>
            <a:r>
              <a:rPr sz="2750" u="heavy" spc="-5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2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Wrangling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10" dirty="0"/>
              <a:t> </a:t>
            </a:r>
            <a:r>
              <a:rPr spc="-65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16291"/>
            <a:ext cx="9476105" cy="4865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ts val="288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Charts:</a:t>
            </a:r>
            <a:endParaRPr sz="2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ts val="240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rate: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development</a:t>
            </a:r>
            <a:endParaRPr sz="2000">
              <a:latin typeface="Microsoft Sans Serif"/>
              <a:cs typeface="Microsoft Sans Serif"/>
            </a:endParaRPr>
          </a:p>
          <a:p>
            <a:pPr marL="699135">
              <a:lnSpc>
                <a:spcPct val="100000"/>
              </a:lnSpc>
              <a:spcBef>
                <a:spcPts val="5"/>
              </a:spcBef>
            </a:pP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rate: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us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20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endParaRPr sz="2000">
              <a:latin typeface="Calibri"/>
              <a:cs typeface="Calibri"/>
            </a:endParaRPr>
          </a:p>
          <a:p>
            <a:pPr marL="699135">
              <a:lnSpc>
                <a:spcPct val="100000"/>
              </a:lnSpc>
            </a:pP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each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over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699135" marR="99695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vs.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vs.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rate:</a:t>
            </a:r>
            <a:r>
              <a:rPr sz="200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us</a:t>
            </a:r>
            <a:r>
              <a:rPr sz="20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which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200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to </a:t>
            </a:r>
            <a:r>
              <a:rPr sz="2000" spc="-43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have</a:t>
            </a:r>
            <a:r>
              <a:rPr sz="2000" spc="-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200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endParaRPr sz="200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Orbit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type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vs.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rate: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give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hint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200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orbit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types</a:t>
            </a:r>
            <a:r>
              <a:rPr sz="20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have</a:t>
            </a:r>
            <a:r>
              <a:rPr sz="2000" spc="-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highest</a:t>
            </a:r>
            <a:endParaRPr sz="2000">
              <a:latin typeface="Calibri"/>
              <a:cs typeface="Calibri"/>
            </a:endParaRPr>
          </a:p>
          <a:p>
            <a:pPr marL="69913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rates</a:t>
            </a:r>
            <a:endParaRPr sz="200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Orbit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type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vs.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Flight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number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vs.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rate: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us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development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orbit</a:t>
            </a:r>
            <a:endParaRPr sz="2000">
              <a:latin typeface="Calibri"/>
              <a:cs typeface="Calibri"/>
            </a:endParaRPr>
          </a:p>
          <a:p>
            <a:pPr marL="699135">
              <a:lnSpc>
                <a:spcPct val="100000"/>
              </a:lnSpc>
            </a:pP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types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over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699135" marR="319405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Orbit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type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vs.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 </a:t>
            </a:r>
            <a:r>
              <a:rPr sz="2000" spc="25" dirty="0">
                <a:solidFill>
                  <a:srgbClr val="292929"/>
                </a:solidFill>
                <a:latin typeface="Calibri"/>
                <a:cs typeface="Calibri"/>
              </a:rPr>
              <a:t>mass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vs.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rate: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Shows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us the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for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specific </a:t>
            </a:r>
            <a:r>
              <a:rPr sz="2000" spc="-4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orbit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type</a:t>
            </a:r>
            <a:r>
              <a:rPr sz="200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/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clusters</a:t>
            </a:r>
            <a:endParaRPr sz="200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20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vs.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Year:</a:t>
            </a:r>
            <a:r>
              <a:rPr sz="200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development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over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time</a:t>
            </a:r>
            <a:endParaRPr sz="20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buFont typeface="Arial MT"/>
              <a:buChar char="•"/>
              <a:tabLst>
                <a:tab pos="241935" algn="l"/>
              </a:tabLst>
            </a:pPr>
            <a:r>
              <a:rPr sz="2750" u="heavy" spc="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Data</a:t>
            </a:r>
            <a:r>
              <a:rPr sz="2750" u="heavy" spc="-3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Exploration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11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45" dirty="0"/>
              <a:t> </a:t>
            </a:r>
            <a:r>
              <a:rPr spc="20" dirty="0"/>
              <a:t>with</a:t>
            </a:r>
            <a:r>
              <a:rPr spc="130" dirty="0"/>
              <a:t> </a:t>
            </a:r>
            <a:r>
              <a:rPr spc="-95" dirty="0"/>
              <a:t>Data</a:t>
            </a:r>
            <a:r>
              <a:rPr spc="125" dirty="0"/>
              <a:t> </a:t>
            </a:r>
            <a:r>
              <a:rPr spc="-55" dirty="0"/>
              <a:t>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269070"/>
            <a:ext cx="9555480" cy="48101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56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4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24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qu</a:t>
            </a:r>
            <a:r>
              <a:rPr sz="2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endParaRPr sz="2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5" dirty="0">
                <a:latin typeface="Calibri"/>
                <a:cs typeface="Calibri"/>
              </a:rPr>
              <a:t>Extract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list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of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all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launch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endParaRPr sz="180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244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15" dirty="0">
                <a:latin typeface="Calibri"/>
                <a:cs typeface="Calibri"/>
              </a:rPr>
              <a:t>Display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records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launch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begin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with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string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'CCA'</a:t>
            </a:r>
            <a:endParaRPr sz="180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10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2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y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rr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20" dirty="0">
                <a:latin typeface="Calibri"/>
                <a:cs typeface="Calibri"/>
              </a:rPr>
              <a:t>oo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un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spc="25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3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(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10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y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rr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20" dirty="0">
                <a:latin typeface="Calibri"/>
                <a:cs typeface="Calibri"/>
              </a:rPr>
              <a:t>oo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ter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9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.1</a:t>
            </a:r>
            <a:endParaRPr sz="180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5" dirty="0">
                <a:latin typeface="Calibri"/>
                <a:cs typeface="Calibri"/>
              </a:rPr>
              <a:t>List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date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successful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landing</a:t>
            </a:r>
            <a:r>
              <a:rPr sz="1800" spc="-2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outcome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in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ground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pad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was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achieved</a:t>
            </a:r>
            <a:endParaRPr sz="1800">
              <a:latin typeface="Calibri"/>
              <a:cs typeface="Calibri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56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5" dirty="0">
                <a:latin typeface="Calibri"/>
                <a:cs typeface="Calibri"/>
              </a:rPr>
              <a:t>List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boosters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which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have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in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drone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ship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and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have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payload</a:t>
            </a:r>
            <a:r>
              <a:rPr sz="1800" spc="-1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mass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greater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than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4000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but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less</a:t>
            </a:r>
            <a:r>
              <a:rPr sz="1800" spc="10" dirty="0">
                <a:latin typeface="Calibri"/>
                <a:cs typeface="Calibri"/>
              </a:rPr>
              <a:t> than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6000</a:t>
            </a:r>
            <a:endParaRPr sz="180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20" dirty="0">
                <a:latin typeface="Calibri"/>
                <a:cs typeface="Calibri"/>
              </a:rPr>
              <a:t>h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nu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-15" dirty="0">
                <a:latin typeface="Calibri"/>
                <a:cs typeface="Calibri"/>
              </a:rPr>
              <a:t>cc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l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il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8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35" dirty="0">
                <a:latin typeface="Calibri"/>
                <a:cs typeface="Calibri"/>
              </a:rPr>
              <a:t>ss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5" dirty="0">
                <a:latin typeface="Calibri"/>
                <a:cs typeface="Calibri"/>
              </a:rPr>
              <a:t>List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booster_versions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which</a:t>
            </a:r>
            <a:r>
              <a:rPr sz="1800" spc="-5" dirty="0">
                <a:latin typeface="Calibri"/>
                <a:cs typeface="Calibri"/>
              </a:rPr>
              <a:t> carried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maximum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payload</a:t>
            </a:r>
            <a:r>
              <a:rPr sz="1800" spc="-1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mass</a:t>
            </a:r>
            <a:endParaRPr sz="1800">
              <a:latin typeface="Calibri"/>
              <a:cs typeface="Calibri"/>
            </a:endParaRPr>
          </a:p>
          <a:p>
            <a:pPr marL="699135" marR="241300" lvl="1" indent="-229235">
              <a:lnSpc>
                <a:spcPts val="1950"/>
              </a:lnSpc>
              <a:spcBef>
                <a:spcPts val="484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5" dirty="0">
                <a:latin typeface="Calibri"/>
                <a:cs typeface="Calibri"/>
              </a:rPr>
              <a:t>List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failed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landing_outcomes</a:t>
            </a:r>
            <a:r>
              <a:rPr sz="1800" spc="-18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drone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ship,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their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booster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versions,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and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launch</a:t>
            </a:r>
            <a:r>
              <a:rPr sz="1800" spc="-1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names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year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2015</a:t>
            </a:r>
            <a:endParaRPr sz="1800">
              <a:latin typeface="Calibri"/>
              <a:cs typeface="Calibri"/>
            </a:endParaRPr>
          </a:p>
          <a:p>
            <a:pPr marL="699135" marR="491490" lvl="1" indent="-229235">
              <a:lnSpc>
                <a:spcPts val="1950"/>
              </a:lnSpc>
              <a:spcBef>
                <a:spcPts val="53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15" dirty="0">
                <a:latin typeface="Calibri"/>
                <a:cs typeface="Calibri"/>
              </a:rPr>
              <a:t>Rank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count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landing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outcomes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(such</a:t>
            </a:r>
            <a:r>
              <a:rPr sz="1800" spc="7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as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Failure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(drone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ship)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or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(ground </a:t>
            </a:r>
            <a:r>
              <a:rPr sz="1800" spc="10" dirty="0">
                <a:latin typeface="Calibri"/>
                <a:cs typeface="Calibri"/>
              </a:rPr>
              <a:t>pad))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date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2010-06-04</a:t>
            </a:r>
            <a:r>
              <a:rPr sz="1800" spc="17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and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2017-03-20,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in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descending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order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41935" algn="l"/>
              </a:tabLst>
            </a:pPr>
            <a:r>
              <a:rPr sz="2750" u="heavy" spc="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Data</a:t>
            </a:r>
            <a:r>
              <a:rPr sz="275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Analysis</a:t>
            </a:r>
            <a:r>
              <a:rPr sz="2750" u="heavy" spc="1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with</a:t>
            </a:r>
            <a:r>
              <a:rPr sz="2750" u="heavy" spc="15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SQL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25" dirty="0"/>
              <a:t> </a:t>
            </a:r>
            <a:r>
              <a:rPr spc="20" dirty="0"/>
              <a:t>with</a:t>
            </a:r>
            <a:r>
              <a:rPr spc="120" dirty="0"/>
              <a:t> </a:t>
            </a:r>
            <a:r>
              <a:rPr spc="-3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891283"/>
            <a:ext cx="9839960" cy="29387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endParaRPr sz="24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Edged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(radius</a:t>
            </a:r>
            <a:r>
              <a:rPr sz="20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1000m):</a:t>
            </a:r>
            <a:r>
              <a:rPr sz="20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Markers: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labeling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endParaRPr sz="200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MarkerCluster: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creating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bunch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rocket's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first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Lines: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Measure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next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next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</a:t>
            </a: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3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Arial MT"/>
              <a:buChar char="•"/>
            </a:pP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buClr>
                <a:srgbClr val="292929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Interactive</a:t>
            </a:r>
            <a:r>
              <a:rPr sz="2750" u="heavy" spc="1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Map</a:t>
            </a:r>
            <a:r>
              <a:rPr sz="275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with</a:t>
            </a:r>
            <a:r>
              <a:rPr sz="2750" u="heavy" spc="8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Folium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100" dirty="0"/>
              <a:t> </a:t>
            </a:r>
            <a:r>
              <a:rPr spc="-155" dirty="0"/>
              <a:t>an</a:t>
            </a:r>
            <a:r>
              <a:rPr spc="150" dirty="0"/>
              <a:t> </a:t>
            </a:r>
            <a:r>
              <a:rPr spc="-70" dirty="0"/>
              <a:t>Interactive</a:t>
            </a:r>
            <a:r>
              <a:rPr spc="265" dirty="0"/>
              <a:t> </a:t>
            </a:r>
            <a:r>
              <a:rPr spc="-130" dirty="0"/>
              <a:t>Map</a:t>
            </a:r>
            <a:r>
              <a:rPr spc="175" dirty="0"/>
              <a:t> </a:t>
            </a:r>
            <a:r>
              <a:rPr spc="20" dirty="0"/>
              <a:t>with</a:t>
            </a:r>
            <a:r>
              <a:rPr spc="225" dirty="0"/>
              <a:t> </a:t>
            </a:r>
            <a:r>
              <a:rPr spc="-7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42198"/>
            <a:ext cx="9004935" cy="34728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Elements: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(with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option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all)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</a:t>
            </a:r>
            <a:r>
              <a:rPr sz="215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Elements: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ct val="101000"/>
              </a:lnSpc>
              <a:spcBef>
                <a:spcPts val="143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PieChart: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(if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selected)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ho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Scatterplot: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success/failure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720"/>
              </a:spcBef>
              <a:buClr>
                <a:srgbClr val="292929"/>
              </a:buClr>
              <a:buFont typeface="Arial MT"/>
              <a:buChar char="•"/>
              <a:tabLst>
                <a:tab pos="241935" algn="l"/>
              </a:tabLst>
            </a:pPr>
            <a:r>
              <a:rPr sz="275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Interactive</a:t>
            </a:r>
            <a:r>
              <a:rPr sz="2750" u="heavy" spc="17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Dashboard</a:t>
            </a:r>
            <a:r>
              <a:rPr sz="2750" u="heavy" spc="1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with</a:t>
            </a:r>
            <a:r>
              <a:rPr sz="2750" u="heavy" spc="8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75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Plotly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14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785048"/>
            <a:ext cx="7627620" cy="41402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ts val="2215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Preprocessing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ts val="166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7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7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ts val="1614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dependent/independent</a:t>
            </a:r>
            <a:r>
              <a:rPr sz="17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train/test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ts val="181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Scale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StandardScaler</a:t>
            </a:r>
            <a:endParaRPr sz="1700">
              <a:latin typeface="Microsoft Sans Serif"/>
              <a:cs typeface="Microsoft Sans Serif"/>
            </a:endParaRPr>
          </a:p>
          <a:p>
            <a:pPr marL="241300" indent="-229235">
              <a:lnSpc>
                <a:spcPts val="2175"/>
              </a:lnSpc>
              <a:spcBef>
                <a:spcPts val="96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ts val="162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700" spc="5" dirty="0">
                <a:solidFill>
                  <a:srgbClr val="292929"/>
                </a:solidFill>
                <a:latin typeface="Calibri"/>
                <a:cs typeface="Calibri"/>
              </a:rPr>
              <a:t>Logistic</a:t>
            </a:r>
            <a:r>
              <a:rPr sz="17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Calibri"/>
                <a:cs typeface="Calibri"/>
              </a:rPr>
              <a:t>Regression</a:t>
            </a:r>
            <a:endParaRPr sz="1700">
              <a:latin typeface="Calibri"/>
              <a:cs typeface="Calibri"/>
            </a:endParaRPr>
          </a:p>
          <a:p>
            <a:pPr marL="699135" lvl="1" indent="-229870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700" spc="4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700" dirty="0">
                <a:solidFill>
                  <a:srgbClr val="292929"/>
                </a:solidFill>
                <a:latin typeface="Calibri"/>
                <a:cs typeface="Calibri"/>
              </a:rPr>
              <a:t>upp</a:t>
            </a:r>
            <a:r>
              <a:rPr sz="1700" spc="-5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700" spc="5" dirty="0">
                <a:solidFill>
                  <a:srgbClr val="292929"/>
                </a:solidFill>
                <a:latin typeface="Calibri"/>
                <a:cs typeface="Calibri"/>
              </a:rPr>
              <a:t>rt</a:t>
            </a:r>
            <a:r>
              <a:rPr sz="1700" spc="-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Calibri"/>
                <a:cs typeface="Calibri"/>
              </a:rPr>
              <a:t>V</a:t>
            </a:r>
            <a:r>
              <a:rPr sz="1700" spc="-25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700" spc="25" dirty="0">
                <a:solidFill>
                  <a:srgbClr val="292929"/>
                </a:solidFill>
                <a:latin typeface="Calibri"/>
                <a:cs typeface="Calibri"/>
              </a:rPr>
              <a:t>ct</a:t>
            </a:r>
            <a:r>
              <a:rPr sz="1700" spc="-5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700" spc="5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7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700" spc="40" dirty="0">
                <a:solidFill>
                  <a:srgbClr val="292929"/>
                </a:solidFill>
                <a:latin typeface="Calibri"/>
                <a:cs typeface="Calibri"/>
              </a:rPr>
              <a:t>M</a:t>
            </a:r>
            <a:r>
              <a:rPr sz="1700" spc="1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700" spc="25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700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700" spc="-20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700" dirty="0">
                <a:solidFill>
                  <a:srgbClr val="292929"/>
                </a:solidFill>
                <a:latin typeface="Calibri"/>
                <a:cs typeface="Calibri"/>
              </a:rPr>
              <a:t>n</a:t>
            </a:r>
            <a:r>
              <a:rPr sz="1700" spc="1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endParaRPr sz="1700">
              <a:latin typeface="Calibri"/>
              <a:cs typeface="Calibri"/>
            </a:endParaRPr>
          </a:p>
          <a:p>
            <a:pPr marL="699135" lvl="1" indent="-229870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700" spc="-5" dirty="0">
                <a:solidFill>
                  <a:srgbClr val="292929"/>
                </a:solidFill>
                <a:latin typeface="Calibri"/>
                <a:cs typeface="Calibri"/>
              </a:rPr>
              <a:t>Decision</a:t>
            </a:r>
            <a:r>
              <a:rPr sz="17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Calibri"/>
                <a:cs typeface="Calibri"/>
              </a:rPr>
              <a:t>Tree</a:t>
            </a:r>
            <a:endParaRPr sz="1700">
              <a:latin typeface="Calibri"/>
              <a:cs typeface="Calibri"/>
            </a:endParaRPr>
          </a:p>
          <a:p>
            <a:pPr marL="699135" lvl="1" indent="-229870">
              <a:lnSpc>
                <a:spcPts val="1845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700" dirty="0">
                <a:solidFill>
                  <a:srgbClr val="292929"/>
                </a:solidFill>
                <a:latin typeface="Calibri"/>
                <a:cs typeface="Calibri"/>
              </a:rPr>
              <a:t>K-Nearest</a:t>
            </a:r>
            <a:r>
              <a:rPr sz="17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Calibri"/>
                <a:cs typeface="Calibri"/>
              </a:rPr>
              <a:t>Neighbor</a:t>
            </a:r>
            <a:endParaRPr sz="1700">
              <a:latin typeface="Calibri"/>
              <a:cs typeface="Calibri"/>
            </a:endParaRPr>
          </a:p>
          <a:p>
            <a:pPr marL="241300" indent="-229235">
              <a:lnSpc>
                <a:spcPts val="2200"/>
              </a:lnSpc>
              <a:spcBef>
                <a:spcPts val="8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Optimization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ts val="196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80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Gridsearch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optimizing</a:t>
            </a:r>
            <a:r>
              <a:rPr sz="1800" spc="-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their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hyperparameters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ts val="2200"/>
              </a:lnSpc>
              <a:spcBef>
                <a:spcPts val="86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ts val="1745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8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Accuracy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Gridsearch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selecting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parameter</a:t>
            </a:r>
            <a:endParaRPr sz="1800">
              <a:latin typeface="Calibri"/>
              <a:cs typeface="Calibri"/>
            </a:endParaRPr>
          </a:p>
          <a:p>
            <a:pPr marL="699135" lvl="1" indent="-229870">
              <a:lnSpc>
                <a:spcPts val="1945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Us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c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m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p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l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ss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f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</a:t>
            </a:r>
            <a:r>
              <a:rPr sz="1800" spc="-1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et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u="heavy" spc="-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Machine</a:t>
            </a:r>
            <a:r>
              <a:rPr sz="2000" u="heavy" spc="-5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Learning</a:t>
            </a:r>
            <a:r>
              <a:rPr sz="2000" u="heavy" spc="8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Prediction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625" y="1352550"/>
            <a:ext cx="2000250" cy="157162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33655" rIns="0" bIns="0" rtlCol="0">
            <a:spAutoFit/>
          </a:bodyPr>
          <a:lstStyle/>
          <a:p>
            <a:pPr marL="103505" marR="85090" indent="-3810" algn="ctr">
              <a:lnSpc>
                <a:spcPct val="100000"/>
              </a:lnSpc>
              <a:spcBef>
                <a:spcPts val="265"/>
              </a:spcBef>
            </a:pPr>
            <a:r>
              <a:rPr sz="2400" dirty="0">
                <a:latin typeface="Calibri"/>
                <a:cs typeface="Calibri"/>
              </a:rPr>
              <a:t>Feature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Engineering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Categorical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Features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3675" y="1809750"/>
            <a:ext cx="2505075" cy="8286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43815" rIns="0" bIns="0" rtlCol="0">
            <a:spAutoFit/>
          </a:bodyPr>
          <a:lstStyle/>
          <a:p>
            <a:pPr marL="328930" marR="295275" indent="-19050">
              <a:lnSpc>
                <a:spcPts val="2860"/>
              </a:lnSpc>
              <a:spcBef>
                <a:spcPts val="345"/>
              </a:spcBef>
            </a:pPr>
            <a:r>
              <a:rPr sz="2400" spc="15" dirty="0">
                <a:latin typeface="Calibri"/>
                <a:cs typeface="Calibri"/>
              </a:rPr>
              <a:t>S</a:t>
            </a:r>
            <a:r>
              <a:rPr sz="2400" spc="30" dirty="0">
                <a:latin typeface="Calibri"/>
                <a:cs typeface="Calibri"/>
              </a:rPr>
              <a:t>c</a:t>
            </a:r>
            <a:r>
              <a:rPr sz="2400" spc="-30" dirty="0">
                <a:latin typeface="Calibri"/>
                <a:cs typeface="Calibri"/>
              </a:rPr>
              <a:t>al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D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spc="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2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w</a:t>
            </a:r>
            <a:r>
              <a:rPr sz="2400" spc="-30" dirty="0">
                <a:latin typeface="Calibri"/>
                <a:cs typeface="Calibri"/>
              </a:rPr>
              <a:t>i</a:t>
            </a:r>
            <a:r>
              <a:rPr sz="2400" spc="1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h  </a:t>
            </a:r>
            <a:r>
              <a:rPr sz="2400" spc="-5" dirty="0">
                <a:latin typeface="Calibri"/>
                <a:cs typeface="Calibri"/>
              </a:rPr>
              <a:t>StandardScaler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9700" y="3314700"/>
            <a:ext cx="5753100" cy="45720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3048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240"/>
              </a:spcBef>
            </a:pPr>
            <a:r>
              <a:rPr sz="2400" spc="-20" dirty="0">
                <a:latin typeface="Calibri"/>
                <a:cs typeface="Calibri"/>
              </a:rPr>
              <a:t>Build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(LogR,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SVM,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Decision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Tree, </a:t>
            </a:r>
            <a:r>
              <a:rPr sz="2400" spc="15" dirty="0">
                <a:latin typeface="Calibri"/>
                <a:cs typeface="Calibri"/>
              </a:rPr>
              <a:t>KNN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94076" y="1979676"/>
            <a:ext cx="508000" cy="517525"/>
            <a:chOff x="2894076" y="1979676"/>
            <a:chExt cx="508000" cy="517525"/>
          </a:xfrm>
        </p:grpSpPr>
        <p:sp>
          <p:nvSpPr>
            <p:cNvPr id="7" name="object 7"/>
            <p:cNvSpPr/>
            <p:nvPr/>
          </p:nvSpPr>
          <p:spPr>
            <a:xfrm>
              <a:off x="2900426" y="1986026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47650" y="0"/>
                  </a:moveTo>
                  <a:lnTo>
                    <a:pt x="247650" y="126111"/>
                  </a:lnTo>
                  <a:lnTo>
                    <a:pt x="0" y="126111"/>
                  </a:lnTo>
                  <a:lnTo>
                    <a:pt x="0" y="378587"/>
                  </a:lnTo>
                  <a:lnTo>
                    <a:pt x="247650" y="378587"/>
                  </a:lnTo>
                  <a:lnTo>
                    <a:pt x="247650" y="504825"/>
                  </a:lnTo>
                  <a:lnTo>
                    <a:pt x="495300" y="25234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0426" y="1986026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0" y="126111"/>
                  </a:moveTo>
                  <a:lnTo>
                    <a:pt x="247650" y="126111"/>
                  </a:lnTo>
                  <a:lnTo>
                    <a:pt x="247650" y="0"/>
                  </a:lnTo>
                  <a:lnTo>
                    <a:pt x="495300" y="252349"/>
                  </a:lnTo>
                  <a:lnTo>
                    <a:pt x="247650" y="504825"/>
                  </a:lnTo>
                  <a:lnTo>
                    <a:pt x="247650" y="378587"/>
                  </a:lnTo>
                  <a:lnTo>
                    <a:pt x="0" y="378587"/>
                  </a:lnTo>
                  <a:lnTo>
                    <a:pt x="0" y="12611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227826" y="5008626"/>
            <a:ext cx="508000" cy="517525"/>
            <a:chOff x="6227826" y="5008626"/>
            <a:chExt cx="508000" cy="517525"/>
          </a:xfrm>
        </p:grpSpPr>
        <p:sp>
          <p:nvSpPr>
            <p:cNvPr id="10" name="object 10"/>
            <p:cNvSpPr/>
            <p:nvPr/>
          </p:nvSpPr>
          <p:spPr>
            <a:xfrm>
              <a:off x="6234176" y="5014976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47523" y="0"/>
                  </a:moveTo>
                  <a:lnTo>
                    <a:pt x="0" y="252349"/>
                  </a:lnTo>
                  <a:lnTo>
                    <a:pt x="247523" y="504825"/>
                  </a:lnTo>
                  <a:lnTo>
                    <a:pt x="247523" y="378587"/>
                  </a:lnTo>
                  <a:lnTo>
                    <a:pt x="495300" y="378587"/>
                  </a:lnTo>
                  <a:lnTo>
                    <a:pt x="495300" y="126111"/>
                  </a:lnTo>
                  <a:lnTo>
                    <a:pt x="247523" y="126111"/>
                  </a:lnTo>
                  <a:lnTo>
                    <a:pt x="24752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34176" y="5014976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495300" y="378587"/>
                  </a:moveTo>
                  <a:lnTo>
                    <a:pt x="247523" y="378587"/>
                  </a:lnTo>
                  <a:lnTo>
                    <a:pt x="247523" y="504825"/>
                  </a:lnTo>
                  <a:lnTo>
                    <a:pt x="0" y="252349"/>
                  </a:lnTo>
                  <a:lnTo>
                    <a:pt x="247523" y="0"/>
                  </a:lnTo>
                  <a:lnTo>
                    <a:pt x="247523" y="126111"/>
                  </a:lnTo>
                  <a:lnTo>
                    <a:pt x="495300" y="126111"/>
                  </a:lnTo>
                  <a:lnTo>
                    <a:pt x="495300" y="37858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86150" y="1352550"/>
            <a:ext cx="2381250" cy="157162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33655" rIns="0" bIns="0" rtlCol="0">
            <a:spAutoFit/>
          </a:bodyPr>
          <a:lstStyle/>
          <a:p>
            <a:pPr marL="163830" marR="144780" indent="1905" algn="ctr">
              <a:lnSpc>
                <a:spcPct val="100000"/>
              </a:lnSpc>
              <a:spcBef>
                <a:spcPts val="265"/>
              </a:spcBef>
            </a:pPr>
            <a:r>
              <a:rPr sz="2400" spc="-10" dirty="0">
                <a:latin typeface="Calibri"/>
                <a:cs typeface="Calibri"/>
              </a:rPr>
              <a:t>Split </a:t>
            </a:r>
            <a:r>
              <a:rPr sz="240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into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n</a:t>
            </a:r>
            <a:r>
              <a:rPr sz="2400" spc="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15" dirty="0">
                <a:latin typeface="Calibri"/>
                <a:cs typeface="Calibri"/>
              </a:rPr>
              <a:t>nt</a:t>
            </a:r>
            <a:r>
              <a:rPr sz="2400" spc="-30" dirty="0">
                <a:latin typeface="Calibri"/>
                <a:cs typeface="Calibri"/>
              </a:rPr>
              <a:t>/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10" dirty="0">
                <a:latin typeface="Calibri"/>
                <a:cs typeface="Calibri"/>
              </a:rPr>
              <a:t>d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5" dirty="0">
                <a:latin typeface="Calibri"/>
                <a:cs typeface="Calibri"/>
              </a:rPr>
              <a:t>pendent </a:t>
            </a:r>
            <a:r>
              <a:rPr sz="2400" spc="-5" dirty="0">
                <a:latin typeface="Calibri"/>
                <a:cs typeface="Calibri"/>
              </a:rPr>
              <a:t>and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Train/Test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980176" y="1979676"/>
            <a:ext cx="508000" cy="517525"/>
            <a:chOff x="5980176" y="1979676"/>
            <a:chExt cx="508000" cy="517525"/>
          </a:xfrm>
        </p:grpSpPr>
        <p:sp>
          <p:nvSpPr>
            <p:cNvPr id="14" name="object 14"/>
            <p:cNvSpPr/>
            <p:nvPr/>
          </p:nvSpPr>
          <p:spPr>
            <a:xfrm>
              <a:off x="5986526" y="1986026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47650" y="0"/>
                  </a:moveTo>
                  <a:lnTo>
                    <a:pt x="247650" y="126111"/>
                  </a:lnTo>
                  <a:lnTo>
                    <a:pt x="0" y="126111"/>
                  </a:lnTo>
                  <a:lnTo>
                    <a:pt x="0" y="378587"/>
                  </a:lnTo>
                  <a:lnTo>
                    <a:pt x="247650" y="378587"/>
                  </a:lnTo>
                  <a:lnTo>
                    <a:pt x="247650" y="504825"/>
                  </a:lnTo>
                  <a:lnTo>
                    <a:pt x="495300" y="25234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86526" y="1986026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0" y="126111"/>
                  </a:moveTo>
                  <a:lnTo>
                    <a:pt x="247650" y="126111"/>
                  </a:lnTo>
                  <a:lnTo>
                    <a:pt x="247650" y="0"/>
                  </a:lnTo>
                  <a:lnTo>
                    <a:pt x="495300" y="252349"/>
                  </a:lnTo>
                  <a:lnTo>
                    <a:pt x="247650" y="504825"/>
                  </a:lnTo>
                  <a:lnTo>
                    <a:pt x="247650" y="378587"/>
                  </a:lnTo>
                  <a:lnTo>
                    <a:pt x="0" y="378587"/>
                  </a:lnTo>
                  <a:lnTo>
                    <a:pt x="0" y="12611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7485126" y="2751201"/>
            <a:ext cx="517525" cy="508000"/>
            <a:chOff x="7485126" y="2751201"/>
            <a:chExt cx="517525" cy="508000"/>
          </a:xfrm>
        </p:grpSpPr>
        <p:sp>
          <p:nvSpPr>
            <p:cNvPr id="17" name="object 17"/>
            <p:cNvSpPr/>
            <p:nvPr/>
          </p:nvSpPr>
          <p:spPr>
            <a:xfrm>
              <a:off x="7491476" y="2757551"/>
              <a:ext cx="504825" cy="495300"/>
            </a:xfrm>
            <a:custGeom>
              <a:avLst/>
              <a:gdLst/>
              <a:ahLst/>
              <a:cxnLst/>
              <a:rect l="l" t="t" r="r" b="b"/>
              <a:pathLst>
                <a:path w="504825" h="495300">
                  <a:moveTo>
                    <a:pt x="378587" y="0"/>
                  </a:moveTo>
                  <a:lnTo>
                    <a:pt x="126110" y="0"/>
                  </a:lnTo>
                  <a:lnTo>
                    <a:pt x="126110" y="247650"/>
                  </a:lnTo>
                  <a:lnTo>
                    <a:pt x="0" y="247650"/>
                  </a:lnTo>
                  <a:lnTo>
                    <a:pt x="252349" y="495300"/>
                  </a:lnTo>
                  <a:lnTo>
                    <a:pt x="504825" y="247650"/>
                  </a:lnTo>
                  <a:lnTo>
                    <a:pt x="378587" y="247650"/>
                  </a:lnTo>
                  <a:lnTo>
                    <a:pt x="37858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91476" y="2757551"/>
              <a:ext cx="504825" cy="495300"/>
            </a:xfrm>
            <a:custGeom>
              <a:avLst/>
              <a:gdLst/>
              <a:ahLst/>
              <a:cxnLst/>
              <a:rect l="l" t="t" r="r" b="b"/>
              <a:pathLst>
                <a:path w="504825" h="495300">
                  <a:moveTo>
                    <a:pt x="378587" y="0"/>
                  </a:moveTo>
                  <a:lnTo>
                    <a:pt x="378587" y="247650"/>
                  </a:lnTo>
                  <a:lnTo>
                    <a:pt x="504825" y="247650"/>
                  </a:lnTo>
                  <a:lnTo>
                    <a:pt x="252349" y="495300"/>
                  </a:lnTo>
                  <a:lnTo>
                    <a:pt x="0" y="247650"/>
                  </a:lnTo>
                  <a:lnTo>
                    <a:pt x="126110" y="247650"/>
                  </a:lnTo>
                  <a:lnTo>
                    <a:pt x="126110" y="0"/>
                  </a:lnTo>
                  <a:lnTo>
                    <a:pt x="378587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791325" y="4476750"/>
            <a:ext cx="1905000" cy="157162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34290" rIns="0" bIns="0" rtlCol="0">
            <a:spAutoFit/>
          </a:bodyPr>
          <a:lstStyle/>
          <a:p>
            <a:pPr marL="109855" marR="102870" indent="635" algn="ctr">
              <a:lnSpc>
                <a:spcPct val="99900"/>
              </a:lnSpc>
              <a:spcBef>
                <a:spcPts val="270"/>
              </a:spcBef>
            </a:pPr>
            <a:r>
              <a:rPr sz="2400" spc="-10" dirty="0">
                <a:latin typeface="Calibri"/>
                <a:cs typeface="Calibri"/>
              </a:rPr>
              <a:t>Optimize </a:t>
            </a:r>
            <a:r>
              <a:rPr sz="2400" spc="-5" dirty="0">
                <a:latin typeface="Calibri"/>
                <a:cs typeface="Calibri"/>
              </a:rPr>
              <a:t> H</a:t>
            </a:r>
            <a:r>
              <a:rPr sz="2400" spc="-40" dirty="0">
                <a:latin typeface="Calibri"/>
                <a:cs typeface="Calibri"/>
              </a:rPr>
              <a:t>y</a:t>
            </a:r>
            <a:r>
              <a:rPr sz="2400" spc="10" dirty="0">
                <a:latin typeface="Calibri"/>
                <a:cs typeface="Calibri"/>
              </a:rPr>
              <a:t>p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10" dirty="0">
                <a:latin typeface="Calibri"/>
                <a:cs typeface="Calibri"/>
              </a:rPr>
              <a:t>r</a:t>
            </a:r>
            <a:r>
              <a:rPr sz="2400" spc="10" dirty="0">
                <a:latin typeface="Calibri"/>
                <a:cs typeface="Calibri"/>
              </a:rPr>
              <a:t>p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spc="-90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spc="30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e  </a:t>
            </a:r>
            <a:r>
              <a:rPr sz="2400" spc="-20" dirty="0">
                <a:latin typeface="Calibri"/>
                <a:cs typeface="Calibri"/>
              </a:rPr>
              <a:t>ters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GridSearch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485126" y="3884676"/>
            <a:ext cx="517525" cy="508000"/>
            <a:chOff x="7485126" y="3884676"/>
            <a:chExt cx="517525" cy="508000"/>
          </a:xfrm>
        </p:grpSpPr>
        <p:sp>
          <p:nvSpPr>
            <p:cNvPr id="21" name="object 21"/>
            <p:cNvSpPr/>
            <p:nvPr/>
          </p:nvSpPr>
          <p:spPr>
            <a:xfrm>
              <a:off x="7491476" y="3891026"/>
              <a:ext cx="504825" cy="495300"/>
            </a:xfrm>
            <a:custGeom>
              <a:avLst/>
              <a:gdLst/>
              <a:ahLst/>
              <a:cxnLst/>
              <a:rect l="l" t="t" r="r" b="b"/>
              <a:pathLst>
                <a:path w="504825" h="495300">
                  <a:moveTo>
                    <a:pt x="378587" y="0"/>
                  </a:moveTo>
                  <a:lnTo>
                    <a:pt x="126110" y="0"/>
                  </a:lnTo>
                  <a:lnTo>
                    <a:pt x="126110" y="247650"/>
                  </a:lnTo>
                  <a:lnTo>
                    <a:pt x="0" y="247650"/>
                  </a:lnTo>
                  <a:lnTo>
                    <a:pt x="252349" y="495300"/>
                  </a:lnTo>
                  <a:lnTo>
                    <a:pt x="504825" y="247650"/>
                  </a:lnTo>
                  <a:lnTo>
                    <a:pt x="378587" y="247650"/>
                  </a:lnTo>
                  <a:lnTo>
                    <a:pt x="37858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91476" y="3891026"/>
              <a:ext cx="504825" cy="495300"/>
            </a:xfrm>
            <a:custGeom>
              <a:avLst/>
              <a:gdLst/>
              <a:ahLst/>
              <a:cxnLst/>
              <a:rect l="l" t="t" r="r" b="b"/>
              <a:pathLst>
                <a:path w="504825" h="495300">
                  <a:moveTo>
                    <a:pt x="378587" y="0"/>
                  </a:moveTo>
                  <a:lnTo>
                    <a:pt x="378587" y="247650"/>
                  </a:lnTo>
                  <a:lnTo>
                    <a:pt x="504825" y="247650"/>
                  </a:lnTo>
                  <a:lnTo>
                    <a:pt x="252349" y="495300"/>
                  </a:lnTo>
                  <a:lnTo>
                    <a:pt x="0" y="247650"/>
                  </a:lnTo>
                  <a:lnTo>
                    <a:pt x="126110" y="247650"/>
                  </a:lnTo>
                  <a:lnTo>
                    <a:pt x="126110" y="0"/>
                  </a:lnTo>
                  <a:lnTo>
                    <a:pt x="378587" y="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86250" y="4667250"/>
            <a:ext cx="1895475" cy="120015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27305" rIns="0" bIns="0" rtlCol="0">
            <a:spAutoFit/>
          </a:bodyPr>
          <a:lstStyle/>
          <a:p>
            <a:pPr marL="128270" marR="120650" indent="-10160" algn="ctr">
              <a:lnSpc>
                <a:spcPct val="100400"/>
              </a:lnSpc>
              <a:spcBef>
                <a:spcPts val="215"/>
              </a:spcBef>
            </a:pPr>
            <a:r>
              <a:rPr sz="2400" spc="-10" dirty="0">
                <a:latin typeface="Calibri"/>
                <a:cs typeface="Calibri"/>
              </a:rPr>
              <a:t>Calculate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30" dirty="0">
                <a:latin typeface="Calibri"/>
                <a:cs typeface="Calibri"/>
              </a:rPr>
              <a:t>Acc</a:t>
            </a:r>
            <a:r>
              <a:rPr sz="2400" spc="10" dirty="0">
                <a:latin typeface="Calibri"/>
                <a:cs typeface="Calibri"/>
              </a:rPr>
              <a:t>u</a:t>
            </a:r>
            <a:r>
              <a:rPr sz="2400" spc="-9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3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d  </a:t>
            </a:r>
            <a:r>
              <a:rPr sz="2400" spc="5" dirty="0">
                <a:latin typeface="Calibri"/>
                <a:cs typeface="Calibri"/>
              </a:rPr>
              <a:t>Score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22751" y="5008626"/>
            <a:ext cx="498475" cy="517525"/>
            <a:chOff x="3722751" y="5008626"/>
            <a:chExt cx="498475" cy="517525"/>
          </a:xfrm>
        </p:grpSpPr>
        <p:sp>
          <p:nvSpPr>
            <p:cNvPr id="25" name="object 25"/>
            <p:cNvSpPr/>
            <p:nvPr/>
          </p:nvSpPr>
          <p:spPr>
            <a:xfrm>
              <a:off x="3729101" y="5014976"/>
              <a:ext cx="485775" cy="504825"/>
            </a:xfrm>
            <a:custGeom>
              <a:avLst/>
              <a:gdLst/>
              <a:ahLst/>
              <a:cxnLst/>
              <a:rect l="l" t="t" r="r" b="b"/>
              <a:pathLst>
                <a:path w="485775" h="504825">
                  <a:moveTo>
                    <a:pt x="242824" y="0"/>
                  </a:moveTo>
                  <a:lnTo>
                    <a:pt x="0" y="252349"/>
                  </a:lnTo>
                  <a:lnTo>
                    <a:pt x="242824" y="504825"/>
                  </a:lnTo>
                  <a:lnTo>
                    <a:pt x="242824" y="378587"/>
                  </a:lnTo>
                  <a:lnTo>
                    <a:pt x="485775" y="378587"/>
                  </a:lnTo>
                  <a:lnTo>
                    <a:pt x="485775" y="126111"/>
                  </a:lnTo>
                  <a:lnTo>
                    <a:pt x="242824" y="126111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29101" y="5014976"/>
              <a:ext cx="485775" cy="504825"/>
            </a:xfrm>
            <a:custGeom>
              <a:avLst/>
              <a:gdLst/>
              <a:ahLst/>
              <a:cxnLst/>
              <a:rect l="l" t="t" r="r" b="b"/>
              <a:pathLst>
                <a:path w="485775" h="504825">
                  <a:moveTo>
                    <a:pt x="485775" y="378587"/>
                  </a:moveTo>
                  <a:lnTo>
                    <a:pt x="242824" y="378587"/>
                  </a:lnTo>
                  <a:lnTo>
                    <a:pt x="242824" y="504825"/>
                  </a:lnTo>
                  <a:lnTo>
                    <a:pt x="0" y="252349"/>
                  </a:lnTo>
                  <a:lnTo>
                    <a:pt x="242824" y="0"/>
                  </a:lnTo>
                  <a:lnTo>
                    <a:pt x="242824" y="126111"/>
                  </a:lnTo>
                  <a:lnTo>
                    <a:pt x="485775" y="126111"/>
                  </a:lnTo>
                  <a:lnTo>
                    <a:pt x="485775" y="37858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771650" y="4667250"/>
            <a:ext cx="1895475" cy="120015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27305" rIns="0" bIns="0" rtlCol="0">
            <a:spAutoFit/>
          </a:bodyPr>
          <a:lstStyle/>
          <a:p>
            <a:pPr marL="319405" marR="311150" indent="5080" algn="ctr">
              <a:lnSpc>
                <a:spcPct val="100400"/>
              </a:lnSpc>
              <a:spcBef>
                <a:spcPts val="215"/>
              </a:spcBef>
            </a:pPr>
            <a:r>
              <a:rPr sz="2400" spc="-15" dirty="0">
                <a:latin typeface="Calibri"/>
                <a:cs typeface="Calibri"/>
              </a:rPr>
              <a:t>Display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o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spc="15" dirty="0">
                <a:latin typeface="Calibri"/>
                <a:cs typeface="Calibri"/>
              </a:rPr>
              <a:t>f</a:t>
            </a:r>
            <a:r>
              <a:rPr sz="2400" spc="10" dirty="0">
                <a:latin typeface="Calibri"/>
                <a:cs typeface="Calibri"/>
              </a:rPr>
              <a:t>u</a:t>
            </a:r>
            <a:r>
              <a:rPr sz="2400" spc="35" dirty="0">
                <a:latin typeface="Calibri"/>
                <a:cs typeface="Calibri"/>
              </a:rPr>
              <a:t>s</a:t>
            </a:r>
            <a:r>
              <a:rPr sz="2400" spc="-25" dirty="0">
                <a:latin typeface="Calibri"/>
                <a:cs typeface="Calibri"/>
              </a:rPr>
              <a:t>i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  </a:t>
            </a:r>
            <a:r>
              <a:rPr sz="2400" spc="-15" dirty="0">
                <a:latin typeface="Calibri"/>
                <a:cs typeface="Calibri"/>
              </a:rPr>
              <a:t>Matrix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0272" y="1544637"/>
            <a:ext cx="8125459" cy="30283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527050" lvl="1" indent="-229235">
              <a:lnSpc>
                <a:spcPts val="2130"/>
              </a:lnSpc>
              <a:spcBef>
                <a:spcPts val="25"/>
              </a:spcBef>
              <a:buFont typeface="Arial MT"/>
              <a:buChar char="•"/>
              <a:tabLst>
                <a:tab pos="527050" algn="l"/>
                <a:tab pos="527685" algn="l"/>
              </a:tabLst>
            </a:pP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L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un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u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cc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</a:t>
            </a:r>
            <a:r>
              <a:rPr sz="1800" spc="-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spc="4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es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er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527050" lvl="1" indent="-229235">
              <a:lnSpc>
                <a:spcPts val="2130"/>
              </a:lnSpc>
              <a:buFont typeface="Arial MT"/>
              <a:buChar char="•"/>
              <a:tabLst>
                <a:tab pos="527050" algn="l"/>
                <a:tab pos="527685" algn="l"/>
              </a:tabLst>
            </a:pP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g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er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u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cc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</a:t>
            </a:r>
            <a:r>
              <a:rPr sz="1800" spc="-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Calibri"/>
                <a:cs typeface="Calibri"/>
              </a:rPr>
              <a:t>f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g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er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b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527050" lvl="1" indent="-22923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527050" algn="l"/>
                <a:tab pos="527685" algn="l"/>
              </a:tabLst>
            </a:pP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g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er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u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cc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</a:t>
            </a:r>
            <a:r>
              <a:rPr sz="1800" spc="-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Calibri"/>
                <a:cs typeface="Calibri"/>
              </a:rPr>
              <a:t>f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g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er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y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l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527050" lvl="1" indent="-229235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527050" algn="l"/>
                <a:tab pos="527685" algn="l"/>
              </a:tabLst>
            </a:pP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Low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800" spc="-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1800" spc="-1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versions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v1.0,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v1.1,</a:t>
            </a:r>
            <a:r>
              <a:rPr sz="18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high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for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FT,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B4,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B5</a:t>
            </a:r>
            <a:endParaRPr sz="1800">
              <a:latin typeface="Calibri"/>
              <a:cs typeface="Calibri"/>
            </a:endParaRPr>
          </a:p>
          <a:p>
            <a:pPr marL="527050" lvl="1" indent="-229235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527050" algn="l"/>
                <a:tab pos="527685" algn="l"/>
              </a:tabLst>
            </a:pP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Higher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800" spc="-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Kennedy</a:t>
            </a:r>
            <a:r>
              <a:rPr sz="18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Space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center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recent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starts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Cape</a:t>
            </a:r>
            <a:r>
              <a:rPr sz="1800" spc="-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Canaveral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527050" lvl="1" indent="-229235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527050" algn="l"/>
                <a:tab pos="52768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prediction</a:t>
            </a:r>
            <a:r>
              <a:rPr sz="1800" spc="-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results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Logistic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Regression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Support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Vector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00100" y="2533650"/>
            <a:ext cx="1057275" cy="361950"/>
          </a:xfrm>
          <a:custGeom>
            <a:avLst/>
            <a:gdLst/>
            <a:ahLst/>
            <a:cxnLst/>
            <a:rect l="l" t="t" r="r" b="b"/>
            <a:pathLst>
              <a:path w="1057275" h="361950">
                <a:moveTo>
                  <a:pt x="1057275" y="0"/>
                </a:moveTo>
                <a:lnTo>
                  <a:pt x="0" y="0"/>
                </a:lnTo>
                <a:lnTo>
                  <a:pt x="0" y="361950"/>
                </a:lnTo>
                <a:lnTo>
                  <a:pt x="1057275" y="361950"/>
                </a:lnTo>
                <a:lnTo>
                  <a:pt x="1057275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7252" y="2547302"/>
            <a:ext cx="8763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" y="1543050"/>
            <a:ext cx="11391900" cy="43719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250" y="1571625"/>
            <a:ext cx="11182350" cy="42767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20</a:t>
            </a:fld>
            <a:endParaRPr spc="9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0" y="1257300"/>
            <a:ext cx="7858125" cy="53911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0272" y="1535112"/>
            <a:ext cx="2242185" cy="32899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Earth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GTO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5" dirty="0">
                <a:solidFill>
                  <a:srgbClr val="292929"/>
                </a:solidFill>
                <a:latin typeface="Calibri"/>
                <a:cs typeface="Calibri"/>
              </a:rPr>
              <a:t>ISS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5" dirty="0">
                <a:solidFill>
                  <a:srgbClr val="292929"/>
                </a:solidFill>
                <a:latin typeface="Calibri"/>
                <a:cs typeface="Calibri"/>
              </a:rPr>
              <a:t>LEO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Calibri"/>
                <a:cs typeface="Calibri"/>
              </a:rPr>
              <a:t>MEO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PO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Calibri"/>
                <a:cs typeface="Calibri"/>
              </a:rPr>
              <a:t>VLEO</a:t>
            </a:r>
            <a:endParaRPr sz="15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High</a:t>
            </a:r>
            <a:r>
              <a:rPr sz="2000" spc="-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Earth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Orbits</a:t>
            </a:r>
            <a:endParaRPr sz="200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5" dirty="0">
                <a:solidFill>
                  <a:srgbClr val="292929"/>
                </a:solidFill>
                <a:latin typeface="Calibri"/>
                <a:cs typeface="Calibri"/>
              </a:rPr>
              <a:t>ES-L1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GEO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HEO</a:t>
            </a:r>
            <a:endParaRPr sz="155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SSO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1100" y="1514475"/>
            <a:ext cx="6467475" cy="47910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10272" y="1544637"/>
            <a:ext cx="3631565" cy="16929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predominant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changed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endParaRPr sz="2150">
              <a:latin typeface="Microsoft Sans Serif"/>
              <a:cs typeface="Microsoft Sans Serif"/>
            </a:endParaRPr>
          </a:p>
          <a:p>
            <a:pPr marL="241300" marR="289560">
              <a:lnSpc>
                <a:spcPts val="2630"/>
              </a:lnSpc>
              <a:spcBef>
                <a:spcPts val="95"/>
              </a:spcBef>
              <a:tabLst>
                <a:tab pos="984250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	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100" y="1409700"/>
            <a:ext cx="10963275" cy="5143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95880"/>
            <a:ext cx="2563495" cy="10255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04" dirty="0"/>
              <a:t> </a:t>
            </a:r>
            <a:r>
              <a:rPr spc="-245" dirty="0"/>
              <a:t>Success</a:t>
            </a:r>
            <a:r>
              <a:rPr spc="325" dirty="0"/>
              <a:t> </a:t>
            </a:r>
            <a:r>
              <a:rPr spc="-125" dirty="0"/>
              <a:t>Yearly</a:t>
            </a:r>
            <a:r>
              <a:rPr spc="10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1475" y="1438275"/>
            <a:ext cx="7258050" cy="49815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24</a:t>
            </a:fld>
            <a:endParaRPr spc="9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677406"/>
            <a:ext cx="3537585" cy="223012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KSC: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Kennedy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endParaRPr sz="2150">
              <a:latin typeface="Microsoft Sans Serif"/>
              <a:cs typeface="Microsoft Sans Serif"/>
            </a:endParaRPr>
          </a:p>
          <a:p>
            <a:pPr marL="241300" marR="622935" indent="-229235">
              <a:lnSpc>
                <a:spcPct val="104700"/>
              </a:lnSpc>
              <a:spcBef>
                <a:spcPts val="12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CCA...: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endParaRPr sz="2150">
              <a:latin typeface="Microsoft Sans Serif"/>
              <a:cs typeface="Microsoft Sans Serif"/>
            </a:endParaRPr>
          </a:p>
          <a:p>
            <a:pPr marL="241300" marR="603885" indent="-229235">
              <a:lnSpc>
                <a:spcPct val="104800"/>
              </a:lnSpc>
              <a:spcBef>
                <a:spcPts val="12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VAFB: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Vandenburg</a:t>
            </a:r>
            <a:r>
              <a:rPr sz="215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Air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Force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Base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4525" y="1485900"/>
            <a:ext cx="5105400" cy="4486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65313"/>
            <a:ext cx="78308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5350" y="1809750"/>
            <a:ext cx="9858375" cy="44958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5633085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3125" y="3333750"/>
            <a:ext cx="6096000" cy="21812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715772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725" y="3724275"/>
            <a:ext cx="5667375" cy="17335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7329170" cy="358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875" y="2847975"/>
            <a:ext cx="3228975" cy="26765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488503"/>
            <a:ext cx="8542655" cy="40868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8600">
              <a:lnSpc>
                <a:spcPts val="248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195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collection:</a:t>
            </a:r>
            <a:r>
              <a:rPr sz="1800" spc="-2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SpaceX-API</a:t>
            </a:r>
            <a:r>
              <a:rPr sz="18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+</a:t>
            </a:r>
            <a:r>
              <a:rPr sz="180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Webscraping</a:t>
            </a:r>
            <a:r>
              <a:rPr sz="1800" spc="-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Wikipedia</a:t>
            </a:r>
            <a:r>
              <a:rPr sz="1800" spc="-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  <a:p>
            <a:pPr marL="698500" lvl="1" indent="-229235">
              <a:lnSpc>
                <a:spcPts val="195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Wrangling: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Values</a:t>
            </a:r>
            <a:r>
              <a:rPr sz="1800" spc="-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replaced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mean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  <a:p>
            <a:pPr marL="698500" lvl="1" indent="-229235">
              <a:lnSpc>
                <a:spcPts val="200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x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l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y</a:t>
            </a:r>
            <a:r>
              <a:rPr sz="1800" spc="-1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D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ta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n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al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y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156335" lvl="2" indent="-229235">
              <a:lnSpc>
                <a:spcPts val="1540"/>
              </a:lnSpc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An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l</a:t>
            </a:r>
            <a:r>
              <a:rPr sz="1400" spc="35" dirty="0">
                <a:solidFill>
                  <a:srgbClr val="292929"/>
                </a:solidFill>
                <a:latin typeface="Calibri"/>
                <a:cs typeface="Calibri"/>
              </a:rPr>
              <a:t>y</a:t>
            </a:r>
            <a:r>
              <a:rPr sz="1400" spc="40" dirty="0">
                <a:solidFill>
                  <a:srgbClr val="292929"/>
                </a:solidFill>
                <a:latin typeface="Calibri"/>
                <a:cs typeface="Calibri"/>
              </a:rPr>
              <a:t>z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400" spc="-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ou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om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400" spc="-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b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y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o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t</a:t>
            </a:r>
            <a:r>
              <a:rPr sz="1400" spc="35" dirty="0">
                <a:solidFill>
                  <a:srgbClr val="292929"/>
                </a:solidFill>
                <a:latin typeface="Calibri"/>
                <a:cs typeface="Calibri"/>
              </a:rPr>
              <a:t>y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pe</a:t>
            </a:r>
            <a:endParaRPr sz="1400">
              <a:latin typeface="Calibri"/>
              <a:cs typeface="Calibri"/>
            </a:endParaRPr>
          </a:p>
          <a:p>
            <a:pPr marL="1156335" lvl="2" indent="-229235">
              <a:lnSpc>
                <a:spcPts val="1500"/>
              </a:lnSpc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Analyze</a:t>
            </a:r>
            <a:r>
              <a:rPr sz="1400" spc="-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outcome</a:t>
            </a:r>
            <a:r>
              <a:rPr sz="1400" spc="-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4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versions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4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SQL</a:t>
            </a:r>
            <a:endParaRPr sz="1400">
              <a:latin typeface="Calibri"/>
              <a:cs typeface="Calibri"/>
            </a:endParaRPr>
          </a:p>
          <a:p>
            <a:pPr marL="1156335" lvl="2" indent="-229235">
              <a:lnSpc>
                <a:spcPts val="1500"/>
              </a:lnSpc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4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charts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by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4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mass,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time,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orbit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type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endParaRPr sz="1400">
              <a:latin typeface="Calibri"/>
              <a:cs typeface="Calibri"/>
            </a:endParaRPr>
          </a:p>
          <a:p>
            <a:pPr marL="1156335" lvl="2" indent="-229235">
              <a:lnSpc>
                <a:spcPts val="1490"/>
              </a:lnSpc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V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u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l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An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l</a:t>
            </a:r>
            <a:r>
              <a:rPr sz="1400" spc="35" dirty="0">
                <a:solidFill>
                  <a:srgbClr val="292929"/>
                </a:solidFill>
                <a:latin typeface="Calibri"/>
                <a:cs typeface="Calibri"/>
              </a:rPr>
              <a:t>y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40" dirty="0">
                <a:solidFill>
                  <a:srgbClr val="292929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it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4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p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b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y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it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  <a:p>
            <a:pPr marL="698500" lvl="1" indent="-229235">
              <a:lnSpc>
                <a:spcPts val="195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spc="-1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Dashboard:</a:t>
            </a:r>
            <a:r>
              <a:rPr sz="1800" spc="-1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spc="-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Site,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800" spc="-1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version</a:t>
            </a:r>
            <a:endParaRPr sz="1800">
              <a:latin typeface="Calibri"/>
              <a:cs typeface="Calibri"/>
            </a:endParaRPr>
          </a:p>
          <a:p>
            <a:pPr marL="698500" lvl="1" indent="-229235">
              <a:lnSpc>
                <a:spcPts val="205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Predictive</a:t>
            </a:r>
            <a:r>
              <a:rPr sz="18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spc="-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Classification:</a:t>
            </a:r>
            <a:r>
              <a:rPr sz="1800" spc="-2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Logistic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Regression,</a:t>
            </a:r>
            <a:r>
              <a:rPr sz="1800" spc="-1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SVM,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Decision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Tree,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KNN</a:t>
            </a:r>
            <a:endParaRPr sz="1800">
              <a:latin typeface="Calibri"/>
              <a:cs typeface="Calibri"/>
            </a:endParaRPr>
          </a:p>
          <a:p>
            <a:pPr marL="240665" indent="-228600">
              <a:lnSpc>
                <a:spcPts val="2480"/>
              </a:lnSpc>
              <a:spcBef>
                <a:spcPts val="11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195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195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cc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195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spc="40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g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er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u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cc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</a:t>
            </a:r>
            <a:r>
              <a:rPr sz="1800" spc="-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Calibri"/>
                <a:cs typeface="Calibri"/>
              </a:rPr>
              <a:t>f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</a:t>
            </a:r>
            <a:r>
              <a:rPr sz="180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g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er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y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l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o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698500" lvl="1" indent="-229235">
              <a:lnSpc>
                <a:spcPts val="195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Low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8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1800" spc="-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versions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v1.0,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v1.1,</a:t>
            </a:r>
            <a:r>
              <a:rPr sz="180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high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for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FT,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B4,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B5</a:t>
            </a:r>
            <a:endParaRPr sz="1800">
              <a:latin typeface="Calibri"/>
              <a:cs typeface="Calibri"/>
            </a:endParaRPr>
          </a:p>
          <a:p>
            <a:pPr marL="698500" lvl="1" indent="-229235">
              <a:lnSpc>
                <a:spcPts val="205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Higher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8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Kennedy</a:t>
            </a:r>
            <a:r>
              <a:rPr sz="18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Space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center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recent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starts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at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Cape</a:t>
            </a:r>
            <a:r>
              <a:rPr sz="18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Canaveral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Executive</a:t>
            </a:r>
            <a:r>
              <a:rPr spc="140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4788535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15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 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0425" y="2105025"/>
            <a:ext cx="4076700" cy="36385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4446905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(not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confused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stage-1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landing)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275" y="2847975"/>
            <a:ext cx="4752975" cy="21431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3580129" cy="10255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81725" y="1371600"/>
            <a:ext cx="2333625" cy="48482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2310765" cy="27044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endParaRPr sz="2150">
              <a:latin typeface="Microsoft Sans Serif"/>
              <a:cs typeface="Microsoft Sans Serif"/>
            </a:endParaRPr>
          </a:p>
          <a:p>
            <a:pPr marL="241300" marR="18415">
              <a:lnSpc>
                <a:spcPct val="101899"/>
              </a:lnSpc>
            </a:pP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endParaRPr sz="2150">
              <a:latin typeface="Microsoft Sans Serif"/>
              <a:cs typeface="Microsoft Sans Serif"/>
            </a:endParaRPr>
          </a:p>
          <a:p>
            <a:pPr marL="241300" marR="5080">
              <a:lnSpc>
                <a:spcPct val="101899"/>
              </a:lnSpc>
              <a:spcBef>
                <a:spcPts val="75"/>
              </a:spcBef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8050" y="2286000"/>
            <a:ext cx="7924800" cy="34385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4470400" cy="16935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or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7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sc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3175" y="1390650"/>
            <a:ext cx="4933950" cy="45053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34</a:t>
            </a:fld>
            <a:endParaRPr spc="9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00100" y="2533650"/>
            <a:ext cx="1057275" cy="361950"/>
          </a:xfrm>
          <a:custGeom>
            <a:avLst/>
            <a:gdLst/>
            <a:ahLst/>
            <a:cxnLst/>
            <a:rect l="l" t="t" r="r" b="b"/>
            <a:pathLst>
              <a:path w="1057275" h="361950">
                <a:moveTo>
                  <a:pt x="1057275" y="0"/>
                </a:moveTo>
                <a:lnTo>
                  <a:pt x="0" y="0"/>
                </a:lnTo>
                <a:lnTo>
                  <a:pt x="0" y="361950"/>
                </a:lnTo>
                <a:lnTo>
                  <a:pt x="1057275" y="361950"/>
                </a:lnTo>
                <a:lnTo>
                  <a:pt x="1057275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7252" y="2547302"/>
            <a:ext cx="8763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357437"/>
            <a:ext cx="2628265" cy="23793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1300" marR="5080" indent="-229235">
              <a:lnSpc>
                <a:spcPct val="102800"/>
              </a:lnSpc>
              <a:spcBef>
                <a:spcPts val="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West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coast,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southernmost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U.S. 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mainland</a:t>
            </a:r>
            <a:r>
              <a:rPr sz="2150" spc="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area,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Florida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California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1492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14" dirty="0"/>
              <a:t> </a:t>
            </a:r>
            <a:r>
              <a:rPr spc="-135" dirty="0"/>
              <a:t>Map:</a:t>
            </a:r>
            <a:r>
              <a:rPr spc="200" dirty="0"/>
              <a:t> </a:t>
            </a:r>
            <a:r>
              <a:rPr spc="-145" dirty="0"/>
              <a:t>Launch</a:t>
            </a:r>
            <a:r>
              <a:rPr spc="215" dirty="0"/>
              <a:t> </a:t>
            </a:r>
            <a:r>
              <a:rPr spc="-125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1900" y="1390650"/>
            <a:ext cx="7686675" cy="35909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36</a:t>
            </a:fld>
            <a:endParaRPr spc="9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794255"/>
            <a:ext cx="3507104" cy="35306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9235">
              <a:lnSpc>
                <a:spcPct val="91900"/>
              </a:lnSpc>
              <a:spcBef>
                <a:spcPts val="395"/>
              </a:spcBef>
              <a:buFont typeface="Arial MT"/>
              <a:buChar char="•"/>
              <a:tabLst>
                <a:tab pos="241935" algn="l"/>
              </a:tabLst>
            </a:pPr>
            <a:r>
              <a:rPr sz="2750" spc="5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27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75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27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30" dirty="0">
                <a:solidFill>
                  <a:srgbClr val="292929"/>
                </a:solidFill>
                <a:latin typeface="Calibri"/>
                <a:cs typeface="Calibri"/>
              </a:rPr>
              <a:t>Vandenburg</a:t>
            </a:r>
            <a:r>
              <a:rPr sz="2750" spc="2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AFB</a:t>
            </a:r>
            <a:r>
              <a:rPr sz="275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27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2750" spc="-6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town </a:t>
            </a:r>
            <a:r>
              <a:rPr sz="2750" spc="25" dirty="0">
                <a:solidFill>
                  <a:srgbClr val="292929"/>
                </a:solidFill>
                <a:latin typeface="Calibri"/>
                <a:cs typeface="Calibri"/>
              </a:rPr>
              <a:t>of Lompoc. 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This </a:t>
            </a:r>
            <a:r>
              <a:rPr sz="2750" spc="-5" dirty="0">
                <a:solidFill>
                  <a:srgbClr val="292929"/>
                </a:solidFill>
                <a:latin typeface="Calibri"/>
                <a:cs typeface="Calibri"/>
              </a:rPr>
              <a:t> might be </a:t>
            </a:r>
            <a:r>
              <a:rPr sz="2750" spc="20" dirty="0">
                <a:solidFill>
                  <a:srgbClr val="292929"/>
                </a:solidFill>
                <a:latin typeface="Calibri"/>
                <a:cs typeface="Calibri"/>
              </a:rPr>
              <a:t>an </a:t>
            </a:r>
            <a:r>
              <a:rPr sz="2750" spc="-25" dirty="0">
                <a:solidFill>
                  <a:srgbClr val="292929"/>
                </a:solidFill>
                <a:latin typeface="Calibri"/>
                <a:cs typeface="Calibri"/>
              </a:rPr>
              <a:t>issue,</a:t>
            </a:r>
            <a:r>
              <a:rPr sz="275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292929"/>
                </a:solidFill>
                <a:latin typeface="Calibri"/>
                <a:cs typeface="Calibri"/>
              </a:rPr>
              <a:t>if 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 the</a:t>
            </a:r>
            <a:r>
              <a:rPr sz="27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stage-1</a:t>
            </a:r>
            <a:r>
              <a:rPr sz="27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292929"/>
                </a:solidFill>
                <a:latin typeface="Calibri"/>
                <a:cs typeface="Calibri"/>
              </a:rPr>
              <a:t>landing 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10" dirty="0">
                <a:solidFill>
                  <a:srgbClr val="292929"/>
                </a:solidFill>
                <a:latin typeface="Calibri"/>
                <a:cs typeface="Calibri"/>
              </a:rPr>
              <a:t>cannot</a:t>
            </a:r>
            <a:r>
              <a:rPr sz="275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292929"/>
                </a:solidFill>
                <a:latin typeface="Calibri"/>
                <a:cs typeface="Calibri"/>
              </a:rPr>
              <a:t>be</a:t>
            </a:r>
            <a:r>
              <a:rPr sz="27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controlled, </a:t>
            </a:r>
            <a:r>
              <a:rPr sz="27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since</a:t>
            </a:r>
            <a:r>
              <a:rPr sz="27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rockets</a:t>
            </a:r>
            <a:r>
              <a:rPr sz="275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292929"/>
                </a:solidFill>
                <a:latin typeface="Calibri"/>
                <a:cs typeface="Calibri"/>
              </a:rPr>
              <a:t>would </a:t>
            </a:r>
            <a:r>
              <a:rPr sz="27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292929"/>
                </a:solidFill>
                <a:latin typeface="Calibri"/>
                <a:cs typeface="Calibri"/>
              </a:rPr>
              <a:t>usually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292929"/>
                </a:solidFill>
                <a:latin typeface="Calibri"/>
                <a:cs typeface="Calibri"/>
              </a:rPr>
              <a:t>start </a:t>
            </a:r>
            <a:r>
              <a:rPr sz="2750" spc="-10" dirty="0">
                <a:solidFill>
                  <a:srgbClr val="292929"/>
                </a:solidFill>
                <a:latin typeface="Calibri"/>
                <a:cs typeface="Calibri"/>
              </a:rPr>
              <a:t>towards </a:t>
            </a:r>
            <a:r>
              <a:rPr sz="27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15" dirty="0">
                <a:solidFill>
                  <a:srgbClr val="292929"/>
                </a:solidFill>
                <a:latin typeface="Calibri"/>
                <a:cs typeface="Calibri"/>
              </a:rPr>
              <a:t>Eastern</a:t>
            </a:r>
            <a:r>
              <a:rPr sz="27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750" spc="-5" dirty="0">
                <a:solidFill>
                  <a:srgbClr val="292929"/>
                </a:solidFill>
                <a:latin typeface="Calibri"/>
                <a:cs typeface="Calibri"/>
              </a:rPr>
              <a:t>direction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805053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35" dirty="0"/>
              <a:t> </a:t>
            </a:r>
            <a:r>
              <a:rPr spc="-135" dirty="0"/>
              <a:t>Map:</a:t>
            </a:r>
            <a:r>
              <a:rPr spc="225" dirty="0"/>
              <a:t> </a:t>
            </a:r>
            <a:r>
              <a:rPr spc="-60" dirty="0"/>
              <a:t>Proximity</a:t>
            </a:r>
            <a:r>
              <a:rPr spc="195" dirty="0"/>
              <a:t> </a:t>
            </a:r>
            <a:r>
              <a:rPr spc="-65" dirty="0"/>
              <a:t>Vandenburg</a:t>
            </a:r>
            <a:r>
              <a:rPr spc="185" dirty="0"/>
              <a:t> </a:t>
            </a:r>
            <a:r>
              <a:rPr spc="-204" dirty="0"/>
              <a:t>AFB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0" y="2752725"/>
            <a:ext cx="6238875" cy="3095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37</a:t>
            </a:fld>
            <a:endParaRPr spc="9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43233"/>
            <a:ext cx="935990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towards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Eastern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Direction,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ideal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74980"/>
            <a:ext cx="967930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60" dirty="0"/>
              <a:t>Folium</a:t>
            </a:r>
            <a:r>
              <a:rPr sz="3350" spc="160" dirty="0"/>
              <a:t> </a:t>
            </a:r>
            <a:r>
              <a:rPr sz="3350" spc="-135" dirty="0"/>
              <a:t>Map:</a:t>
            </a:r>
            <a:r>
              <a:rPr sz="3350" spc="220" dirty="0"/>
              <a:t> </a:t>
            </a:r>
            <a:r>
              <a:rPr sz="3350" spc="-60" dirty="0"/>
              <a:t>Proximity</a:t>
            </a:r>
            <a:r>
              <a:rPr sz="3350" spc="190" dirty="0"/>
              <a:t> </a:t>
            </a:r>
            <a:r>
              <a:rPr sz="3350" spc="-120" dirty="0"/>
              <a:t>Kennedy</a:t>
            </a:r>
            <a:r>
              <a:rPr sz="3350" spc="190" dirty="0"/>
              <a:t> </a:t>
            </a:r>
            <a:r>
              <a:rPr sz="3350" spc="-445" dirty="0"/>
              <a:t>SC</a:t>
            </a:r>
            <a:r>
              <a:rPr sz="3350" spc="150" dirty="0"/>
              <a:t> </a:t>
            </a:r>
            <a:r>
              <a:rPr sz="3350" spc="300" dirty="0"/>
              <a:t>/</a:t>
            </a:r>
            <a:r>
              <a:rPr sz="3350" spc="130" dirty="0"/>
              <a:t> </a:t>
            </a:r>
            <a:r>
              <a:rPr sz="3350" spc="-215" dirty="0"/>
              <a:t>Cape</a:t>
            </a:r>
            <a:r>
              <a:rPr sz="3350" spc="195" dirty="0"/>
              <a:t> </a:t>
            </a:r>
            <a:r>
              <a:rPr sz="3350" spc="-155" dirty="0"/>
              <a:t>Canaveral</a:t>
            </a:r>
            <a:endParaRPr sz="33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0775" y="1514475"/>
            <a:ext cx="8896350" cy="34004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38</a:t>
            </a:fld>
            <a:endParaRPr spc="9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74980"/>
            <a:ext cx="985202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spc="-60" dirty="0"/>
              <a:t>Folium</a:t>
            </a:r>
            <a:r>
              <a:rPr sz="3350" spc="155" dirty="0"/>
              <a:t> </a:t>
            </a:r>
            <a:r>
              <a:rPr sz="3350" spc="-135" dirty="0"/>
              <a:t>Map:</a:t>
            </a:r>
            <a:r>
              <a:rPr sz="3350" spc="220" dirty="0"/>
              <a:t> </a:t>
            </a:r>
            <a:r>
              <a:rPr sz="3350" spc="-60" dirty="0"/>
              <a:t>Stage-1</a:t>
            </a:r>
            <a:r>
              <a:rPr sz="3350" spc="145" dirty="0"/>
              <a:t> </a:t>
            </a:r>
            <a:r>
              <a:rPr sz="3350" spc="-55" dirty="0"/>
              <a:t>Landing</a:t>
            </a:r>
            <a:r>
              <a:rPr sz="3350" spc="215" dirty="0"/>
              <a:t> </a:t>
            </a:r>
            <a:r>
              <a:rPr sz="3350" spc="-200" dirty="0"/>
              <a:t>Success</a:t>
            </a:r>
            <a:r>
              <a:rPr sz="3350" spc="30" dirty="0"/>
              <a:t> </a:t>
            </a:r>
            <a:r>
              <a:rPr sz="3350" spc="-60" dirty="0"/>
              <a:t>by</a:t>
            </a:r>
            <a:r>
              <a:rPr sz="3350" spc="180" dirty="0"/>
              <a:t> </a:t>
            </a:r>
            <a:r>
              <a:rPr sz="3350" spc="-125" dirty="0"/>
              <a:t>Launch</a:t>
            </a:r>
            <a:r>
              <a:rPr sz="3350" spc="170" dirty="0"/>
              <a:t> </a:t>
            </a:r>
            <a:r>
              <a:rPr sz="3350" spc="-95" dirty="0"/>
              <a:t>Site</a:t>
            </a:r>
            <a:endParaRPr sz="33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1125" y="1962150"/>
            <a:ext cx="2743200" cy="2933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1962150"/>
            <a:ext cx="2876550" cy="29622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6400" y="2181225"/>
            <a:ext cx="2743200" cy="273367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755139" y="5066982"/>
            <a:ext cx="227901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Vandenburg</a:t>
            </a:r>
            <a:r>
              <a:rPr sz="215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AFB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960365" y="5066982"/>
            <a:ext cx="292544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Kennedy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39404" y="5066982"/>
            <a:ext cx="207327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endParaRPr sz="21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294042"/>
            <a:ext cx="9636760" cy="3453129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latin typeface="Microsoft Sans Serif"/>
                <a:cs typeface="Microsoft Sans Serif"/>
              </a:rPr>
              <a:t>Project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background</a:t>
            </a:r>
            <a:r>
              <a:rPr sz="2150" spc="29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and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5" dirty="0">
                <a:latin typeface="Calibri"/>
                <a:cs typeface="Calibri"/>
              </a:rPr>
              <a:t>SpaceX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advertises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low-cost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Falcon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9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rocket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launches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(average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$62m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vs.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$165m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of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competitors</a:t>
            </a:r>
            <a:endParaRPr sz="1800">
              <a:latin typeface="Calibri"/>
              <a:cs typeface="Calibri"/>
            </a:endParaRPr>
          </a:p>
          <a:p>
            <a:pPr marL="699135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15" dirty="0">
                <a:latin typeface="Calibri"/>
                <a:cs typeface="Calibri"/>
              </a:rPr>
              <a:t>This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is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because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reusability</a:t>
            </a:r>
            <a:r>
              <a:rPr sz="1800" spc="-18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stage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21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9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latin typeface="Microsoft Sans Serif"/>
                <a:cs typeface="Microsoft Sans Serif"/>
              </a:rPr>
              <a:t>Problems</a:t>
            </a:r>
            <a:r>
              <a:rPr sz="2150" spc="114" dirty="0">
                <a:latin typeface="Microsoft Sans Serif"/>
                <a:cs typeface="Microsoft Sans Serif"/>
              </a:rPr>
              <a:t> </a:t>
            </a:r>
            <a:r>
              <a:rPr sz="2150" spc="-85" dirty="0">
                <a:latin typeface="Microsoft Sans Serif"/>
                <a:cs typeface="Microsoft Sans Serif"/>
              </a:rPr>
              <a:t>we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5" dirty="0">
                <a:latin typeface="Microsoft Sans Serif"/>
                <a:cs typeface="Microsoft Sans Serif"/>
              </a:rPr>
              <a:t>want</a:t>
            </a:r>
            <a:r>
              <a:rPr sz="2150" spc="215" dirty="0">
                <a:latin typeface="Microsoft Sans Serif"/>
                <a:cs typeface="Microsoft Sans Serif"/>
              </a:rPr>
              <a:t> </a:t>
            </a:r>
            <a:r>
              <a:rPr sz="2150" spc="40" dirty="0">
                <a:latin typeface="Microsoft Sans Serif"/>
                <a:cs typeface="Microsoft Sans Serif"/>
              </a:rPr>
              <a:t>to</a:t>
            </a:r>
            <a:r>
              <a:rPr sz="2150" spc="165" dirty="0">
                <a:latin typeface="Microsoft Sans Serif"/>
                <a:cs typeface="Microsoft Sans Serif"/>
              </a:rPr>
              <a:t> </a:t>
            </a:r>
            <a:r>
              <a:rPr sz="2150" spc="-5" dirty="0">
                <a:latin typeface="Microsoft Sans Serif"/>
                <a:cs typeface="Microsoft Sans Serif"/>
              </a:rPr>
              <a:t>find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80" dirty="0"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determine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if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stage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will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land,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can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determine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cost</a:t>
            </a:r>
            <a:r>
              <a:rPr sz="1800" spc="10" dirty="0">
                <a:latin typeface="Calibri"/>
                <a:cs typeface="Calibri"/>
              </a:rPr>
              <a:t> of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launch.</a:t>
            </a:r>
            <a:endParaRPr sz="1800">
              <a:latin typeface="Calibri"/>
              <a:cs typeface="Calibri"/>
            </a:endParaRPr>
          </a:p>
          <a:p>
            <a:pPr marL="699135" marR="878205" lvl="1" indent="-229235">
              <a:lnSpc>
                <a:spcPts val="1950"/>
              </a:lnSpc>
              <a:spcBef>
                <a:spcPts val="13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15" dirty="0">
                <a:latin typeface="Calibri"/>
                <a:cs typeface="Calibri"/>
              </a:rPr>
              <a:t>This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information</a:t>
            </a:r>
            <a:r>
              <a:rPr sz="1800" spc="-16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can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be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if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an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alternate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company</a:t>
            </a:r>
            <a:r>
              <a:rPr sz="1800" spc="-17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wants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bid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against SpaceX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for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rocket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launch.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00100" y="2533650"/>
            <a:ext cx="1057275" cy="361950"/>
          </a:xfrm>
          <a:custGeom>
            <a:avLst/>
            <a:gdLst/>
            <a:ahLst/>
            <a:cxnLst/>
            <a:rect l="l" t="t" r="r" b="b"/>
            <a:pathLst>
              <a:path w="1057275" h="361950">
                <a:moveTo>
                  <a:pt x="1057275" y="0"/>
                </a:moveTo>
                <a:lnTo>
                  <a:pt x="0" y="0"/>
                </a:lnTo>
                <a:lnTo>
                  <a:pt x="0" y="361950"/>
                </a:lnTo>
                <a:lnTo>
                  <a:pt x="1057275" y="361950"/>
                </a:lnTo>
                <a:lnTo>
                  <a:pt x="1057275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7252" y="2547302"/>
            <a:ext cx="8763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3148330" cy="32194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334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Kennedy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(KSC</a:t>
            </a:r>
            <a:r>
              <a:rPr sz="215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LC-39A)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hast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stage-1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endParaRPr sz="21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26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Vandenberg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Air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Force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Base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(VAFB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SLC-4E)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stage-1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94976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Dashboard:</a:t>
            </a:r>
            <a:r>
              <a:rPr spc="215" dirty="0"/>
              <a:t> </a:t>
            </a:r>
            <a:r>
              <a:rPr spc="-145" dirty="0"/>
              <a:t>Launch</a:t>
            </a:r>
            <a:r>
              <a:rPr spc="229" dirty="0"/>
              <a:t> </a:t>
            </a:r>
            <a:r>
              <a:rPr spc="-245" dirty="0"/>
              <a:t>Success</a:t>
            </a:r>
            <a:r>
              <a:rPr spc="350" dirty="0"/>
              <a:t> </a:t>
            </a:r>
            <a:r>
              <a:rPr spc="-90" dirty="0"/>
              <a:t>Count</a:t>
            </a:r>
            <a:r>
              <a:rPr spc="165" dirty="0"/>
              <a:t> </a:t>
            </a:r>
            <a:r>
              <a:rPr spc="-75" dirty="0"/>
              <a:t>For</a:t>
            </a:r>
            <a:r>
              <a:rPr spc="165" dirty="0"/>
              <a:t> </a:t>
            </a:r>
            <a:r>
              <a:rPr spc="-5" dirty="0"/>
              <a:t>All</a:t>
            </a:r>
            <a:r>
              <a:rPr spc="170" dirty="0"/>
              <a:t> </a:t>
            </a:r>
            <a:r>
              <a:rPr spc="-125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1500" y="1333500"/>
            <a:ext cx="6715125" cy="4619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41</a:t>
            </a:fld>
            <a:endParaRPr spc="9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7247" y="1851405"/>
            <a:ext cx="4304665" cy="10255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3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been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Kennedy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96977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Dashboard:</a:t>
            </a:r>
            <a:r>
              <a:rPr spc="225" dirty="0"/>
              <a:t> </a:t>
            </a:r>
            <a:r>
              <a:rPr spc="-245" dirty="0"/>
              <a:t>Success</a:t>
            </a:r>
            <a:r>
              <a:rPr spc="360" dirty="0"/>
              <a:t> </a:t>
            </a:r>
            <a:r>
              <a:rPr spc="-200" dirty="0"/>
              <a:t>Rate</a:t>
            </a:r>
            <a:r>
              <a:rPr spc="200" dirty="0"/>
              <a:t> </a:t>
            </a:r>
            <a:r>
              <a:rPr spc="-130" dirty="0"/>
              <a:t>Kennedy</a:t>
            </a:r>
            <a:r>
              <a:rPr spc="130" dirty="0"/>
              <a:t> </a:t>
            </a:r>
            <a:r>
              <a:rPr spc="-220" dirty="0"/>
              <a:t>Space</a:t>
            </a:r>
            <a:r>
              <a:rPr spc="195" dirty="0"/>
              <a:t> </a:t>
            </a:r>
            <a:r>
              <a:rPr spc="-110" dirty="0"/>
              <a:t>Center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275" y="1609725"/>
            <a:ext cx="6038850" cy="42672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42</a:t>
            </a:fld>
            <a:endParaRPr spc="9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3055620" cy="169354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 algn="just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935" algn="l"/>
              </a:tabLst>
            </a:pP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forBooster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v1.0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 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15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15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Calibri"/>
                <a:cs typeface="Calibri"/>
              </a:rPr>
              <a:t>i</a:t>
            </a:r>
            <a:r>
              <a:rPr sz="2150" spc="10" dirty="0">
                <a:solidFill>
                  <a:srgbClr val="292929"/>
                </a:solidFill>
                <a:latin typeface="Calibri"/>
                <a:cs typeface="Calibri"/>
              </a:rPr>
              <a:t>n</a:t>
            </a:r>
            <a:endParaRPr sz="2150">
              <a:latin typeface="Calibri"/>
              <a:cs typeface="Calibri"/>
            </a:endParaRPr>
          </a:p>
          <a:p>
            <a:pPr marL="241300" marR="773430">
              <a:lnSpc>
                <a:spcPct val="101899"/>
              </a:lnSpc>
            </a:pPr>
            <a:r>
              <a:rPr sz="2150" spc="1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15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1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range </a:t>
            </a:r>
            <a:r>
              <a:rPr sz="2150" spc="-4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15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Calibri"/>
                <a:cs typeface="Calibri"/>
              </a:rPr>
              <a:t>10000kg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8198484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Dashboard:</a:t>
            </a:r>
            <a:r>
              <a:rPr spc="220" dirty="0"/>
              <a:t> </a:t>
            </a:r>
            <a:r>
              <a:rPr spc="-55" dirty="0"/>
              <a:t>Booster</a:t>
            </a:r>
            <a:r>
              <a:rPr spc="160" dirty="0"/>
              <a:t> </a:t>
            </a:r>
            <a:r>
              <a:rPr spc="-100" dirty="0"/>
              <a:t>Versions</a:t>
            </a:r>
            <a:r>
              <a:rPr spc="270" dirty="0"/>
              <a:t> </a:t>
            </a:r>
            <a:r>
              <a:rPr spc="-25" dirty="0"/>
              <a:t>V1.0,</a:t>
            </a:r>
            <a:r>
              <a:rPr spc="140" dirty="0"/>
              <a:t> </a:t>
            </a:r>
            <a:r>
              <a:rPr spc="5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6750" y="1438275"/>
            <a:ext cx="6810375" cy="45529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3055620" cy="16935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forBooster</a:t>
            </a:r>
            <a:endParaRPr sz="2150">
              <a:latin typeface="Microsoft Sans Serif"/>
              <a:cs typeface="Microsoft Sans Serif"/>
            </a:endParaRPr>
          </a:p>
          <a:p>
            <a:pPr marL="241300" marR="452755">
              <a:lnSpc>
                <a:spcPct val="101899"/>
              </a:lnSpc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B4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B5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10000kg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8198484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0" dirty="0"/>
              <a:t>Dashboard:</a:t>
            </a:r>
            <a:r>
              <a:rPr spc="220" dirty="0"/>
              <a:t> </a:t>
            </a:r>
            <a:r>
              <a:rPr spc="-55" dirty="0"/>
              <a:t>Booster</a:t>
            </a:r>
            <a:r>
              <a:rPr spc="160" dirty="0"/>
              <a:t> </a:t>
            </a:r>
            <a:r>
              <a:rPr spc="-100" dirty="0"/>
              <a:t>Versions</a:t>
            </a:r>
            <a:r>
              <a:rPr spc="270" dirty="0"/>
              <a:t> </a:t>
            </a:r>
            <a:r>
              <a:rPr spc="-25" dirty="0"/>
              <a:t>V1.0,</a:t>
            </a:r>
            <a:r>
              <a:rPr spc="140" dirty="0"/>
              <a:t> </a:t>
            </a:r>
            <a:r>
              <a:rPr spc="5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0500" y="1362075"/>
            <a:ext cx="7286625" cy="44291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00100" y="2533650"/>
            <a:ext cx="1057275" cy="361950"/>
          </a:xfrm>
          <a:custGeom>
            <a:avLst/>
            <a:gdLst/>
            <a:ahLst/>
            <a:cxnLst/>
            <a:rect l="l" t="t" r="r" b="b"/>
            <a:pathLst>
              <a:path w="1057275" h="361950">
                <a:moveTo>
                  <a:pt x="1057275" y="0"/>
                </a:moveTo>
                <a:lnTo>
                  <a:pt x="0" y="0"/>
                </a:lnTo>
                <a:lnTo>
                  <a:pt x="0" y="361950"/>
                </a:lnTo>
                <a:lnTo>
                  <a:pt x="1057275" y="361950"/>
                </a:lnTo>
                <a:lnTo>
                  <a:pt x="1057275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7252" y="2547302"/>
            <a:ext cx="8763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108517"/>
            <a:ext cx="2088514" cy="3552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2069" indent="-229235">
              <a:lnSpc>
                <a:spcPct val="101899"/>
              </a:lnSpc>
              <a:spcBef>
                <a:spcPts val="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1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2499"/>
              </a:lnSpc>
              <a:spcBef>
                <a:spcPts val="141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15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Machines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6625" y="1466850"/>
            <a:ext cx="7810500" cy="44005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46</a:t>
            </a:fld>
            <a:endParaRPr spc="9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909435"/>
            <a:ext cx="2428875" cy="206756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90" dirty="0">
                <a:solidFill>
                  <a:srgbClr val="00AF50"/>
                </a:solidFill>
                <a:latin typeface="Microsoft Sans Serif"/>
                <a:cs typeface="Microsoft Sans Serif"/>
              </a:rPr>
              <a:t>True</a:t>
            </a:r>
            <a:r>
              <a:rPr sz="2150" spc="114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00AF50"/>
                </a:solidFill>
                <a:latin typeface="Microsoft Sans Serif"/>
                <a:cs typeface="Microsoft Sans Serif"/>
              </a:rPr>
              <a:t>Positives:</a:t>
            </a:r>
            <a:r>
              <a:rPr sz="2150" spc="11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2150" spc="135" dirty="0">
                <a:solidFill>
                  <a:srgbClr val="00AF50"/>
                </a:solidFill>
                <a:latin typeface="Microsoft Sans Serif"/>
                <a:cs typeface="Microsoft Sans Serif"/>
              </a:rPr>
              <a:t>12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90" dirty="0">
                <a:solidFill>
                  <a:srgbClr val="00AF50"/>
                </a:solidFill>
                <a:latin typeface="Microsoft Sans Serif"/>
                <a:cs typeface="Microsoft Sans Serif"/>
              </a:rPr>
              <a:t>True</a:t>
            </a:r>
            <a:r>
              <a:rPr sz="2150" spc="114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00AF50"/>
                </a:solidFill>
                <a:latin typeface="Microsoft Sans Serif"/>
                <a:cs typeface="Microsoft Sans Serif"/>
              </a:rPr>
              <a:t>Negatives:</a:t>
            </a:r>
            <a:r>
              <a:rPr sz="2150" spc="10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00AF50"/>
                </a:solidFill>
                <a:latin typeface="Microsoft Sans Serif"/>
                <a:cs typeface="Microsoft Sans Serif"/>
              </a:rPr>
              <a:t>5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05" dirty="0">
                <a:solidFill>
                  <a:srgbClr val="C00000"/>
                </a:solidFill>
                <a:latin typeface="Microsoft Sans Serif"/>
                <a:cs typeface="Microsoft Sans Serif"/>
              </a:rPr>
              <a:t>False</a:t>
            </a:r>
            <a:r>
              <a:rPr sz="2150" spc="10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C00000"/>
                </a:solidFill>
                <a:latin typeface="Microsoft Sans Serif"/>
                <a:cs typeface="Microsoft Sans Serif"/>
              </a:rPr>
              <a:t>Positives:</a:t>
            </a:r>
            <a:r>
              <a:rPr sz="2150" spc="100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C00000"/>
                </a:solidFill>
                <a:latin typeface="Microsoft Sans Serif"/>
                <a:cs typeface="Microsoft Sans Serif"/>
              </a:rPr>
              <a:t>1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05" dirty="0">
                <a:solidFill>
                  <a:srgbClr val="C00000"/>
                </a:solidFill>
                <a:latin typeface="Microsoft Sans Serif"/>
                <a:cs typeface="Microsoft Sans Serif"/>
              </a:rPr>
              <a:t>False</a:t>
            </a:r>
            <a:r>
              <a:rPr sz="2150" spc="110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C00000"/>
                </a:solidFill>
                <a:latin typeface="Microsoft Sans Serif"/>
                <a:cs typeface="Microsoft Sans Serif"/>
              </a:rPr>
              <a:t>Negatives:</a:t>
            </a:r>
            <a:r>
              <a:rPr sz="2150" spc="105" dirty="0">
                <a:solidFill>
                  <a:srgbClr val="C00000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C00000"/>
                </a:solidFill>
                <a:latin typeface="Microsoft Sans Serif"/>
                <a:cs typeface="Microsoft Sans Serif"/>
              </a:rPr>
              <a:t>0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5425" y="1409700"/>
            <a:ext cx="6038850" cy="48101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47</a:t>
            </a:fld>
            <a:endParaRPr spc="9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728287"/>
            <a:ext cx="8491220" cy="239966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4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215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quite</a:t>
            </a:r>
            <a:r>
              <a:rPr sz="21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accurate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</a:t>
            </a:r>
            <a:r>
              <a:rPr sz="215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30"/>
              </a:spcBef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None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48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727937"/>
            <a:ext cx="9069705" cy="1055417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15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inspected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links</a:t>
            </a:r>
            <a:endParaRPr sz="2150" dirty="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Font typeface="Arial MT"/>
              <a:buChar char="•"/>
              <a:tabLst>
                <a:tab pos="699770" algn="l"/>
              </a:tabLst>
            </a:pPr>
            <a:r>
              <a:rPr lang="en-US" sz="2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GIT Hub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49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929764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4" dirty="0"/>
              <a:t>A</a:t>
            </a:r>
            <a:r>
              <a:rPr spc="65" dirty="0"/>
              <a:t>pp</a:t>
            </a:r>
            <a:r>
              <a:rPr spc="-160" dirty="0"/>
              <a:t>e</a:t>
            </a:r>
            <a:r>
              <a:rPr spc="-20" dirty="0"/>
              <a:t>n</a:t>
            </a:r>
            <a:r>
              <a:rPr spc="5" dirty="0"/>
              <a:t>d</a:t>
            </a:r>
            <a:r>
              <a:rPr spc="60" dirty="0"/>
              <a:t>i</a:t>
            </a:r>
            <a:r>
              <a:rPr spc="-180" dirty="0"/>
              <a:t>x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2809875"/>
            <a:ext cx="1057275" cy="37147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365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214082"/>
            <a:ext cx="8787130" cy="4183379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2150" spc="-10" dirty="0">
                <a:solidFill>
                  <a:srgbClr val="0A48CA"/>
                </a:solidFill>
                <a:latin typeface="Arial MT"/>
                <a:cs typeface="Arial MT"/>
              </a:rPr>
              <a:t>Executive</a:t>
            </a:r>
            <a:r>
              <a:rPr sz="2150" spc="24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150" spc="30" dirty="0">
                <a:solidFill>
                  <a:srgbClr val="0A48CA"/>
                </a:solidFill>
                <a:latin typeface="Arial MT"/>
                <a:cs typeface="Arial MT"/>
              </a:rPr>
              <a:t>Summary</a:t>
            </a:r>
            <a:endParaRPr sz="2150">
              <a:latin typeface="Arial MT"/>
              <a:cs typeface="Arial MT"/>
            </a:endParaRPr>
          </a:p>
          <a:p>
            <a:pPr marL="241300" indent="-229235">
              <a:lnSpc>
                <a:spcPct val="100000"/>
              </a:lnSpc>
              <a:spcBef>
                <a:spcPts val="650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150" spc="4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215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methodology:</a:t>
            </a:r>
            <a:endParaRPr sz="2150">
              <a:latin typeface="Arial MT"/>
              <a:cs typeface="Arial MT"/>
            </a:endParaRPr>
          </a:p>
          <a:p>
            <a:pPr marL="699135" lvl="1" indent="-229870">
              <a:lnSpc>
                <a:spcPct val="100000"/>
              </a:lnSpc>
              <a:spcBef>
                <a:spcPts val="45"/>
              </a:spcBef>
              <a:buChar char="•"/>
              <a:tabLst>
                <a:tab pos="699135" algn="l"/>
                <a:tab pos="699770" algn="l"/>
              </a:tabLst>
            </a:pPr>
            <a:r>
              <a:rPr sz="1550" spc="5" dirty="0">
                <a:solidFill>
                  <a:srgbClr val="006FC0"/>
                </a:solidFill>
                <a:latin typeface="Arial MT"/>
                <a:cs typeface="Arial MT"/>
              </a:rPr>
              <a:t>SpaceX-API</a:t>
            </a:r>
            <a:endParaRPr sz="1550">
              <a:latin typeface="Arial MT"/>
              <a:cs typeface="Arial MT"/>
            </a:endParaRPr>
          </a:p>
          <a:p>
            <a:pPr marL="699135" lvl="1" indent="-229870">
              <a:lnSpc>
                <a:spcPct val="100000"/>
              </a:lnSpc>
              <a:spcBef>
                <a:spcPts val="95"/>
              </a:spcBef>
              <a:buChar char="•"/>
              <a:tabLst>
                <a:tab pos="699135" algn="l"/>
                <a:tab pos="699770" algn="l"/>
              </a:tabLst>
            </a:pPr>
            <a:r>
              <a:rPr sz="1550" spc="15" dirty="0">
                <a:solidFill>
                  <a:srgbClr val="006FC0"/>
                </a:solidFill>
                <a:latin typeface="Arial MT"/>
                <a:cs typeface="Arial MT"/>
              </a:rPr>
              <a:t>Webscraping</a:t>
            </a:r>
            <a:r>
              <a:rPr sz="1550" spc="5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550" spc="20" dirty="0">
                <a:solidFill>
                  <a:srgbClr val="006FC0"/>
                </a:solidFill>
                <a:latin typeface="Arial MT"/>
                <a:cs typeface="Arial MT"/>
              </a:rPr>
              <a:t>of </a:t>
            </a:r>
            <a:r>
              <a:rPr sz="1550" spc="15" dirty="0">
                <a:solidFill>
                  <a:srgbClr val="006FC0"/>
                </a:solidFill>
                <a:latin typeface="Arial MT"/>
                <a:cs typeface="Arial MT"/>
              </a:rPr>
              <a:t>SpaceX </a:t>
            </a:r>
            <a:r>
              <a:rPr sz="1550" spc="10" dirty="0">
                <a:solidFill>
                  <a:srgbClr val="006FC0"/>
                </a:solidFill>
                <a:latin typeface="Arial MT"/>
                <a:cs typeface="Arial MT"/>
              </a:rPr>
              <a:t>Wikipedia</a:t>
            </a:r>
            <a:r>
              <a:rPr sz="1550" spc="3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550" spc="-10" dirty="0">
                <a:solidFill>
                  <a:srgbClr val="006FC0"/>
                </a:solidFill>
                <a:latin typeface="Arial MT"/>
                <a:cs typeface="Arial MT"/>
              </a:rPr>
              <a:t>page</a:t>
            </a:r>
            <a:endParaRPr sz="1550">
              <a:latin typeface="Arial MT"/>
              <a:cs typeface="Arial MT"/>
            </a:endParaRPr>
          </a:p>
          <a:p>
            <a:pPr marL="241300" indent="-229235">
              <a:lnSpc>
                <a:spcPts val="2390"/>
              </a:lnSpc>
              <a:spcBef>
                <a:spcPts val="20"/>
              </a:spcBef>
              <a:buChar char="•"/>
              <a:tabLst>
                <a:tab pos="241300" algn="l"/>
                <a:tab pos="241935" algn="l"/>
              </a:tabLst>
            </a:pPr>
            <a:r>
              <a:rPr sz="20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0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000" spc="-1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2000">
              <a:latin typeface="Arial MT"/>
              <a:cs typeface="Arial MT"/>
            </a:endParaRPr>
          </a:p>
          <a:p>
            <a:pPr marL="699135" lvl="1" indent="-229870">
              <a:lnSpc>
                <a:spcPts val="2150"/>
              </a:lnSpc>
              <a:buChar char="•"/>
              <a:tabLst>
                <a:tab pos="699135" algn="l"/>
                <a:tab pos="699770" algn="l"/>
              </a:tabLst>
            </a:pPr>
            <a:r>
              <a:rPr sz="1800" spc="-15" dirty="0">
                <a:solidFill>
                  <a:srgbClr val="006FC0"/>
                </a:solidFill>
                <a:latin typeface="Arial MT"/>
                <a:cs typeface="Arial MT"/>
              </a:rPr>
              <a:t>Missing</a:t>
            </a:r>
            <a:r>
              <a:rPr sz="1800" spc="6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006FC0"/>
                </a:solidFill>
                <a:latin typeface="Arial MT"/>
                <a:cs typeface="Arial MT"/>
              </a:rPr>
              <a:t>Values</a:t>
            </a:r>
            <a:r>
              <a:rPr sz="1800" spc="2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replaced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006FC0"/>
                </a:solidFill>
                <a:latin typeface="Arial MT"/>
                <a:cs typeface="Arial MT"/>
              </a:rPr>
              <a:t>by</a:t>
            </a:r>
            <a:r>
              <a:rPr sz="1800" spc="-5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Arial MT"/>
                <a:cs typeface="Arial MT"/>
              </a:rPr>
              <a:t>mean</a:t>
            </a:r>
            <a:r>
              <a:rPr sz="1800" spc="6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values</a:t>
            </a:r>
            <a:r>
              <a:rPr sz="1800" spc="2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(Payload </a:t>
            </a:r>
            <a:r>
              <a:rPr sz="1800" spc="-25" dirty="0">
                <a:solidFill>
                  <a:srgbClr val="006FC0"/>
                </a:solidFill>
                <a:latin typeface="Arial MT"/>
                <a:cs typeface="Arial MT"/>
              </a:rPr>
              <a:t>Mass)</a:t>
            </a:r>
            <a:endParaRPr sz="1800">
              <a:latin typeface="Arial MT"/>
              <a:cs typeface="Arial MT"/>
            </a:endParaRPr>
          </a:p>
          <a:p>
            <a:pPr marL="241300" indent="-229235">
              <a:lnSpc>
                <a:spcPts val="2565"/>
              </a:lnSpc>
              <a:spcBef>
                <a:spcPts val="1470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150" spc="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150" spc="19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150" spc="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sz="2150" spc="9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150" spc="1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150" spc="1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2150">
              <a:latin typeface="Arial MT"/>
              <a:cs typeface="Arial MT"/>
            </a:endParaRPr>
          </a:p>
          <a:p>
            <a:pPr marL="699135" lvl="1" indent="-229870">
              <a:lnSpc>
                <a:spcPts val="1805"/>
              </a:lnSpc>
              <a:buChar char="•"/>
              <a:tabLst>
                <a:tab pos="699135" algn="l"/>
                <a:tab pos="699770" algn="l"/>
              </a:tabLst>
            </a:pPr>
            <a:r>
              <a:rPr sz="1550" spc="-25" dirty="0">
                <a:solidFill>
                  <a:srgbClr val="006FC0"/>
                </a:solidFill>
                <a:latin typeface="Arial MT"/>
                <a:cs typeface="Arial MT"/>
              </a:rPr>
              <a:t>Analyze</a:t>
            </a:r>
            <a:r>
              <a:rPr sz="1550" spc="32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006FC0"/>
                </a:solidFill>
                <a:latin typeface="Arial MT"/>
                <a:cs typeface="Arial MT"/>
              </a:rPr>
              <a:t>outcome</a:t>
            </a:r>
            <a:r>
              <a:rPr sz="1550" spc="10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550" spc="-15" dirty="0">
                <a:solidFill>
                  <a:srgbClr val="006FC0"/>
                </a:solidFill>
                <a:latin typeface="Arial MT"/>
                <a:cs typeface="Arial MT"/>
              </a:rPr>
              <a:t>by</a:t>
            </a:r>
            <a:r>
              <a:rPr sz="1550" spc="12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Arial MT"/>
                <a:cs typeface="Arial MT"/>
              </a:rPr>
              <a:t>orbit</a:t>
            </a:r>
            <a:r>
              <a:rPr sz="1550" spc="1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550" spc="5" dirty="0">
                <a:solidFill>
                  <a:srgbClr val="006FC0"/>
                </a:solidFill>
                <a:latin typeface="Arial MT"/>
                <a:cs typeface="Arial MT"/>
              </a:rPr>
              <a:t>type</a:t>
            </a:r>
            <a:endParaRPr sz="1550">
              <a:latin typeface="Arial MT"/>
              <a:cs typeface="Arial MT"/>
            </a:endParaRPr>
          </a:p>
          <a:p>
            <a:pPr marL="699135" lvl="1" indent="-229870">
              <a:lnSpc>
                <a:spcPts val="2014"/>
              </a:lnSpc>
              <a:buChar char="•"/>
              <a:tabLst>
                <a:tab pos="699135" algn="l"/>
                <a:tab pos="699770" algn="l"/>
              </a:tabLst>
            </a:pP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Analyze</a:t>
            </a:r>
            <a:r>
              <a:rPr sz="1800" spc="-1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outcome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006FC0"/>
                </a:solidFill>
                <a:latin typeface="Arial MT"/>
                <a:cs typeface="Arial MT"/>
              </a:rPr>
              <a:t>by</a:t>
            </a:r>
            <a:r>
              <a:rPr sz="1800" spc="-5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payload</a:t>
            </a:r>
            <a:r>
              <a:rPr sz="1800" spc="-8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mass</a:t>
            </a:r>
            <a:r>
              <a:rPr sz="1800" spc="2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 booster</a:t>
            </a:r>
            <a:r>
              <a:rPr sz="1800" spc="2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006FC0"/>
                </a:solidFill>
                <a:latin typeface="Arial MT"/>
                <a:cs typeface="Arial MT"/>
              </a:rPr>
              <a:t>versions</a:t>
            </a:r>
            <a:r>
              <a:rPr sz="1800" spc="9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with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SQL</a:t>
            </a:r>
            <a:endParaRPr sz="1800">
              <a:latin typeface="Arial MT"/>
              <a:cs typeface="Arial MT"/>
            </a:endParaRPr>
          </a:p>
          <a:p>
            <a:pPr marL="699135" lvl="1" indent="-229870">
              <a:lnSpc>
                <a:spcPts val="2055"/>
              </a:lnSpc>
              <a:buChar char="•"/>
              <a:tabLst>
                <a:tab pos="699135" algn="l"/>
                <a:tab pos="699770" algn="l"/>
              </a:tabLst>
            </a:pPr>
            <a:r>
              <a:rPr sz="1800" spc="-15" dirty="0">
                <a:solidFill>
                  <a:srgbClr val="006FC0"/>
                </a:solidFill>
                <a:latin typeface="Arial MT"/>
                <a:cs typeface="Arial MT"/>
              </a:rPr>
              <a:t>Visual</a:t>
            </a:r>
            <a:r>
              <a:rPr sz="1800" spc="-8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Analysis</a:t>
            </a:r>
            <a:r>
              <a:rPr sz="1800" spc="2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with</a:t>
            </a:r>
            <a:r>
              <a:rPr sz="1800" spc="7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charts</a:t>
            </a:r>
            <a:r>
              <a:rPr sz="1800" spc="-5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006FC0"/>
                </a:solidFill>
                <a:latin typeface="Arial MT"/>
                <a:cs typeface="Arial MT"/>
              </a:rPr>
              <a:t>by</a:t>
            </a:r>
            <a:r>
              <a:rPr sz="1800" spc="-5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payload</a:t>
            </a:r>
            <a:r>
              <a:rPr sz="1800" spc="-7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mass,</a:t>
            </a:r>
            <a:r>
              <a:rPr sz="1800" spc="4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time,</a:t>
            </a:r>
            <a:r>
              <a:rPr sz="1800" spc="4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orbit</a:t>
            </a:r>
            <a:r>
              <a:rPr sz="1800" spc="-2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Arial MT"/>
                <a:cs typeface="Arial MT"/>
              </a:rPr>
              <a:t>type</a:t>
            </a:r>
            <a:r>
              <a:rPr sz="1800" spc="-7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15" dirty="0">
                <a:solidFill>
                  <a:srgbClr val="006FC0"/>
                </a:solidFill>
                <a:latin typeface="Arial MT"/>
                <a:cs typeface="Arial MT"/>
              </a:rPr>
              <a:t>launch</a:t>
            </a:r>
            <a:r>
              <a:rPr sz="1800" spc="-16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site</a:t>
            </a:r>
            <a:endParaRPr sz="1800">
              <a:latin typeface="Arial MT"/>
              <a:cs typeface="Arial MT"/>
            </a:endParaRPr>
          </a:p>
          <a:p>
            <a:pPr marL="241300" indent="-229235">
              <a:lnSpc>
                <a:spcPts val="2565"/>
              </a:lnSpc>
              <a:spcBef>
                <a:spcPts val="1470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150" spc="1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2150" spc="114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150" spc="1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150" spc="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150" spc="1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15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150">
              <a:latin typeface="Arial MT"/>
              <a:cs typeface="Arial MT"/>
            </a:endParaRPr>
          </a:p>
          <a:p>
            <a:pPr marL="699135" lvl="1" indent="-229870">
              <a:lnSpc>
                <a:spcPts val="1805"/>
              </a:lnSpc>
              <a:buChar char="•"/>
              <a:tabLst>
                <a:tab pos="699135" algn="l"/>
                <a:tab pos="699770" algn="l"/>
              </a:tabLst>
            </a:pPr>
            <a:r>
              <a:rPr sz="1550" dirty="0">
                <a:solidFill>
                  <a:srgbClr val="006FC0"/>
                </a:solidFill>
                <a:latin typeface="Arial MT"/>
                <a:cs typeface="Arial MT"/>
              </a:rPr>
              <a:t>Visual</a:t>
            </a:r>
            <a:r>
              <a:rPr sz="1550" spc="-4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006FC0"/>
                </a:solidFill>
                <a:latin typeface="Arial MT"/>
                <a:cs typeface="Arial MT"/>
              </a:rPr>
              <a:t>Analysis</a:t>
            </a:r>
            <a:r>
              <a:rPr sz="1550" spc="114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550" spc="10" dirty="0">
                <a:solidFill>
                  <a:srgbClr val="006FC0"/>
                </a:solidFill>
                <a:latin typeface="Arial MT"/>
                <a:cs typeface="Arial MT"/>
              </a:rPr>
              <a:t>with</a:t>
            </a:r>
            <a:r>
              <a:rPr sz="1550" spc="3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550" spc="-15" dirty="0">
                <a:solidFill>
                  <a:srgbClr val="006FC0"/>
                </a:solidFill>
                <a:latin typeface="Arial MT"/>
                <a:cs typeface="Arial MT"/>
              </a:rPr>
              <a:t>map</a:t>
            </a:r>
            <a:r>
              <a:rPr sz="1550" spc="18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550" spc="-15" dirty="0">
                <a:solidFill>
                  <a:srgbClr val="006FC0"/>
                </a:solidFill>
                <a:latin typeface="Arial MT"/>
                <a:cs typeface="Arial MT"/>
              </a:rPr>
              <a:t>by</a:t>
            </a:r>
            <a:r>
              <a:rPr sz="1550" spc="4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550" spc="20" dirty="0">
                <a:solidFill>
                  <a:srgbClr val="006FC0"/>
                </a:solidFill>
                <a:latin typeface="Arial MT"/>
                <a:cs typeface="Arial MT"/>
              </a:rPr>
              <a:t>site</a:t>
            </a:r>
            <a:endParaRPr sz="1550">
              <a:latin typeface="Arial MT"/>
              <a:cs typeface="Arial MT"/>
            </a:endParaRPr>
          </a:p>
          <a:p>
            <a:pPr marL="699135" lvl="1" indent="-229870">
              <a:lnSpc>
                <a:spcPts val="2120"/>
              </a:lnSpc>
              <a:buChar char="•"/>
              <a:tabLst>
                <a:tab pos="699135" algn="l"/>
                <a:tab pos="699770" algn="l"/>
              </a:tabLst>
            </a:pPr>
            <a:r>
              <a:rPr sz="1800" spc="-15" dirty="0">
                <a:solidFill>
                  <a:srgbClr val="006FC0"/>
                </a:solidFill>
                <a:latin typeface="Arial MT"/>
                <a:cs typeface="Arial MT"/>
              </a:rPr>
              <a:t>Interactive</a:t>
            </a:r>
            <a:r>
              <a:rPr sz="1800" spc="8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Dashboard:</a:t>
            </a:r>
            <a:r>
              <a:rPr sz="1800" spc="-10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Analysis</a:t>
            </a:r>
            <a:r>
              <a:rPr sz="1800" spc="3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20" dirty="0">
                <a:solidFill>
                  <a:srgbClr val="006FC0"/>
                </a:solidFill>
                <a:latin typeface="Arial MT"/>
                <a:cs typeface="Arial MT"/>
              </a:rPr>
              <a:t>by</a:t>
            </a:r>
            <a:r>
              <a:rPr sz="1800" spc="-4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Site,</a:t>
            </a:r>
            <a:r>
              <a:rPr sz="1800" spc="-2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Payload</a:t>
            </a:r>
            <a:r>
              <a:rPr sz="1800" spc="7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and</a:t>
            </a:r>
            <a:r>
              <a:rPr sz="1800" spc="-7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booster</a:t>
            </a:r>
            <a:r>
              <a:rPr sz="1800" spc="3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006FC0"/>
                </a:solidFill>
                <a:latin typeface="Arial MT"/>
                <a:cs typeface="Arial MT"/>
              </a:rPr>
              <a:t>version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312" y="5545454"/>
            <a:ext cx="6986270" cy="910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Char char="•"/>
              <a:tabLst>
                <a:tab pos="241300" algn="l"/>
                <a:tab pos="241935" algn="l"/>
              </a:tabLst>
            </a:pPr>
            <a:r>
              <a:rPr sz="2150" spc="10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150" spc="13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150" spc="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150" spc="18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150" spc="-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150" spc="-16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150">
              <a:latin typeface="Arial MT"/>
              <a:cs typeface="Arial MT"/>
            </a:endParaRPr>
          </a:p>
          <a:p>
            <a:pPr marL="699135" lvl="1" indent="-229870">
              <a:lnSpc>
                <a:spcPct val="100000"/>
              </a:lnSpc>
              <a:spcBef>
                <a:spcPts val="25"/>
              </a:spcBef>
              <a:buChar char="•"/>
              <a:tabLst>
                <a:tab pos="699135" algn="l"/>
                <a:tab pos="699770" algn="l"/>
              </a:tabLst>
            </a:pP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Logistic</a:t>
            </a:r>
            <a:r>
              <a:rPr sz="1800" spc="1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Regression,</a:t>
            </a:r>
            <a:r>
              <a:rPr sz="1800" spc="4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006FC0"/>
                </a:solidFill>
                <a:latin typeface="Arial MT"/>
                <a:cs typeface="Arial MT"/>
              </a:rPr>
              <a:t>SVM,</a:t>
            </a:r>
            <a:r>
              <a:rPr sz="1800" spc="114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Arial MT"/>
                <a:cs typeface="Arial MT"/>
              </a:rPr>
              <a:t>Decision</a:t>
            </a:r>
            <a:r>
              <a:rPr sz="1800" spc="6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40" dirty="0">
                <a:solidFill>
                  <a:srgbClr val="006FC0"/>
                </a:solidFill>
                <a:latin typeface="Arial MT"/>
                <a:cs typeface="Arial MT"/>
              </a:rPr>
              <a:t>Tree,</a:t>
            </a:r>
            <a:r>
              <a:rPr sz="1800" spc="12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KNN</a:t>
            </a:r>
            <a:endParaRPr sz="1800">
              <a:latin typeface="Arial MT"/>
              <a:cs typeface="Arial MT"/>
            </a:endParaRPr>
          </a:p>
          <a:p>
            <a:pPr marL="699135" lvl="1" indent="-229870">
              <a:lnSpc>
                <a:spcPct val="100000"/>
              </a:lnSpc>
              <a:spcBef>
                <a:spcPts val="15"/>
              </a:spcBef>
              <a:buChar char="•"/>
              <a:tabLst>
                <a:tab pos="699135" algn="l"/>
                <a:tab pos="699770" algn="l"/>
              </a:tabLst>
            </a:pP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Parameter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Tuning</a:t>
            </a:r>
            <a:r>
              <a:rPr sz="1800" spc="-9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with</a:t>
            </a:r>
            <a:r>
              <a:rPr sz="1800" spc="5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Grid</a:t>
            </a:r>
            <a:r>
              <a:rPr sz="1800" spc="-1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481391"/>
            <a:ext cx="5654675" cy="416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spc="5" dirty="0">
                <a:latin typeface="Calibri"/>
                <a:cs typeface="Calibri"/>
              </a:rPr>
              <a:t>SpaceX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REST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20" dirty="0">
                <a:latin typeface="Calibri"/>
                <a:cs typeface="Calibri"/>
              </a:rPr>
              <a:t>API</a:t>
            </a:r>
            <a:endParaRPr sz="2400">
              <a:latin typeface="Calibri"/>
              <a:cs typeface="Calibri"/>
            </a:endParaRPr>
          </a:p>
          <a:p>
            <a:pPr marL="699135" lvl="1" indent="-22987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Core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ts val="2130"/>
              </a:lnSpc>
              <a:spcBef>
                <a:spcPts val="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ts val="213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Webscraping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Page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TT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Ge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ts val="2135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ho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)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HTML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header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9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Data</a:t>
            </a:r>
            <a:r>
              <a:rPr sz="2150" u="sng" spc="1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15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Collection</a:t>
            </a:r>
            <a:r>
              <a:rPr sz="2150" u="sng" spc="1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150" u="sng" spc="-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Jupyter</a:t>
            </a:r>
            <a:r>
              <a:rPr sz="2150" u="sng" spc="1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sz="215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Notebook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0750" y="1205356"/>
            <a:ext cx="8084184" cy="322072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endParaRPr sz="20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endParaRPr sz="2000">
              <a:latin typeface="Microsoft Sans Serif"/>
              <a:cs typeface="Microsoft Sans Serif"/>
            </a:endParaRPr>
          </a:p>
          <a:p>
            <a:pPr marL="241300" indent="-229235">
              <a:lnSpc>
                <a:spcPts val="2290"/>
              </a:lnSpc>
              <a:spcBef>
                <a:spcPts val="12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1845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Core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1839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1839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ts val="1960"/>
              </a:lnSpc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oo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Since</a:t>
            </a:r>
            <a:r>
              <a:rPr sz="200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contains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than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200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data,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filter</a:t>
            </a:r>
            <a:r>
              <a:rPr sz="20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200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only</a:t>
            </a:r>
            <a:endParaRPr sz="20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2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u="heavy" spc="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Data</a:t>
            </a:r>
            <a:r>
              <a:rPr sz="2000" u="heavy" spc="-15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-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Collection</a:t>
            </a:r>
            <a:r>
              <a:rPr sz="2000" u="heavy" spc="1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-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(RESTful</a:t>
            </a:r>
            <a:r>
              <a:rPr sz="2000" u="heavy" spc="-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000" u="heavy" spc="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API)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71600" y="5029200"/>
            <a:ext cx="1238250" cy="83820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2870"/>
              </a:lnSpc>
              <a:spcBef>
                <a:spcPts val="300"/>
              </a:spcBef>
            </a:pPr>
            <a:r>
              <a:rPr sz="2400" spc="-5" dirty="0">
                <a:latin typeface="Calibri"/>
                <a:cs typeface="Calibri"/>
              </a:rPr>
              <a:t>Get</a:t>
            </a:r>
            <a:endParaRPr sz="2400">
              <a:latin typeface="Calibri"/>
              <a:cs typeface="Calibri"/>
            </a:endParaRPr>
          </a:p>
          <a:p>
            <a:pPr marR="7620" algn="ctr">
              <a:lnSpc>
                <a:spcPts val="2870"/>
              </a:lnSpc>
            </a:pPr>
            <a:r>
              <a:rPr sz="2400" spc="-10" dirty="0">
                <a:latin typeface="Calibri"/>
                <a:cs typeface="Calibri"/>
              </a:rPr>
              <a:t>Request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9800" y="4752975"/>
            <a:ext cx="2505075" cy="157162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35560" rIns="0" bIns="0" rtlCol="0">
            <a:spAutoFit/>
          </a:bodyPr>
          <a:lstStyle/>
          <a:p>
            <a:pPr marL="146050" marR="123825" algn="ctr">
              <a:lnSpc>
                <a:spcPct val="100000"/>
              </a:lnSpc>
              <a:spcBef>
                <a:spcPts val="280"/>
              </a:spcBef>
            </a:pPr>
            <a:r>
              <a:rPr sz="2400" spc="-10" dirty="0">
                <a:latin typeface="Calibri"/>
                <a:cs typeface="Calibri"/>
              </a:rPr>
              <a:t>Extract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Data,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Launch </a:t>
            </a:r>
            <a:r>
              <a:rPr sz="2400" dirty="0">
                <a:latin typeface="Calibri"/>
                <a:cs typeface="Calibri"/>
              </a:rPr>
              <a:t>Site Data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Payload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 </a:t>
            </a:r>
            <a:r>
              <a:rPr sz="2400" spc="5" dirty="0">
                <a:latin typeface="Calibri"/>
                <a:cs typeface="Calibri"/>
              </a:rPr>
              <a:t> Booster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Version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77325" y="5048250"/>
            <a:ext cx="1905000" cy="8286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29209" rIns="0" bIns="0" rtlCol="0">
            <a:spAutoFit/>
          </a:bodyPr>
          <a:lstStyle/>
          <a:p>
            <a:pPr marL="6985" algn="ctr">
              <a:lnSpc>
                <a:spcPts val="2865"/>
              </a:lnSpc>
              <a:spcBef>
                <a:spcPts val="229"/>
              </a:spcBef>
            </a:pPr>
            <a:r>
              <a:rPr sz="2400" spc="-5" dirty="0">
                <a:latin typeface="Calibri"/>
                <a:cs typeface="Calibri"/>
              </a:rPr>
              <a:t>Pandas: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  <a:p>
            <a:pPr marL="6985" algn="ctr">
              <a:lnSpc>
                <a:spcPts val="2865"/>
              </a:lnSpc>
            </a:pPr>
            <a:r>
              <a:rPr sz="2400" spc="-15" dirty="0">
                <a:latin typeface="Calibri"/>
                <a:cs typeface="Calibri"/>
              </a:rPr>
              <a:t>Falcon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9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617851" y="5208651"/>
            <a:ext cx="508000" cy="517525"/>
            <a:chOff x="2617851" y="5208651"/>
            <a:chExt cx="508000" cy="517525"/>
          </a:xfrm>
        </p:grpSpPr>
        <p:sp>
          <p:nvSpPr>
            <p:cNvPr id="9" name="object 9"/>
            <p:cNvSpPr/>
            <p:nvPr/>
          </p:nvSpPr>
          <p:spPr>
            <a:xfrm>
              <a:off x="2624201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47650" y="0"/>
                  </a:moveTo>
                  <a:lnTo>
                    <a:pt x="247650" y="126111"/>
                  </a:lnTo>
                  <a:lnTo>
                    <a:pt x="0" y="126111"/>
                  </a:lnTo>
                  <a:lnTo>
                    <a:pt x="0" y="378561"/>
                  </a:lnTo>
                  <a:lnTo>
                    <a:pt x="247650" y="378561"/>
                  </a:lnTo>
                  <a:lnTo>
                    <a:pt x="247650" y="504761"/>
                  </a:lnTo>
                  <a:lnTo>
                    <a:pt x="495300" y="25234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24201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0" y="126111"/>
                  </a:moveTo>
                  <a:lnTo>
                    <a:pt x="247650" y="126111"/>
                  </a:lnTo>
                  <a:lnTo>
                    <a:pt x="247650" y="0"/>
                  </a:lnTo>
                  <a:lnTo>
                    <a:pt x="495300" y="252349"/>
                  </a:lnTo>
                  <a:lnTo>
                    <a:pt x="247650" y="504761"/>
                  </a:lnTo>
                  <a:lnTo>
                    <a:pt x="247650" y="378561"/>
                  </a:lnTo>
                  <a:lnTo>
                    <a:pt x="0" y="378561"/>
                  </a:lnTo>
                  <a:lnTo>
                    <a:pt x="0" y="12611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590026" y="5208651"/>
            <a:ext cx="508000" cy="517525"/>
            <a:chOff x="8590026" y="5208651"/>
            <a:chExt cx="508000" cy="517525"/>
          </a:xfrm>
        </p:grpSpPr>
        <p:sp>
          <p:nvSpPr>
            <p:cNvPr id="12" name="object 12"/>
            <p:cNvSpPr/>
            <p:nvPr/>
          </p:nvSpPr>
          <p:spPr>
            <a:xfrm>
              <a:off x="8596376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47650" y="0"/>
                  </a:moveTo>
                  <a:lnTo>
                    <a:pt x="247650" y="126111"/>
                  </a:lnTo>
                  <a:lnTo>
                    <a:pt x="0" y="126111"/>
                  </a:lnTo>
                  <a:lnTo>
                    <a:pt x="0" y="378561"/>
                  </a:lnTo>
                  <a:lnTo>
                    <a:pt x="247650" y="378561"/>
                  </a:lnTo>
                  <a:lnTo>
                    <a:pt x="247650" y="504761"/>
                  </a:lnTo>
                  <a:lnTo>
                    <a:pt x="495300" y="25234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96376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0" y="126111"/>
                  </a:moveTo>
                  <a:lnTo>
                    <a:pt x="247650" y="126111"/>
                  </a:lnTo>
                  <a:lnTo>
                    <a:pt x="247650" y="0"/>
                  </a:lnTo>
                  <a:lnTo>
                    <a:pt x="495300" y="252349"/>
                  </a:lnTo>
                  <a:lnTo>
                    <a:pt x="247650" y="504761"/>
                  </a:lnTo>
                  <a:lnTo>
                    <a:pt x="247650" y="378561"/>
                  </a:lnTo>
                  <a:lnTo>
                    <a:pt x="0" y="378561"/>
                  </a:lnTo>
                  <a:lnTo>
                    <a:pt x="0" y="12611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105150" y="4838700"/>
            <a:ext cx="2381250" cy="120015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31115" rIns="0" bIns="0" rtlCol="0">
            <a:spAutoFit/>
          </a:bodyPr>
          <a:lstStyle/>
          <a:p>
            <a:pPr marL="535305" marR="524510" indent="8890" algn="ctr">
              <a:lnSpc>
                <a:spcPct val="100400"/>
              </a:lnSpc>
              <a:spcBef>
                <a:spcPts val="245"/>
              </a:spcBef>
            </a:pPr>
            <a:r>
              <a:rPr sz="2400" spc="-20" dirty="0">
                <a:latin typeface="Calibri"/>
                <a:cs typeface="Calibri"/>
              </a:rPr>
              <a:t>Convert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Pandas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D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spc="15" dirty="0">
                <a:latin typeface="Calibri"/>
                <a:cs typeface="Calibri"/>
              </a:rPr>
              <a:t>t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f</a:t>
            </a:r>
            <a:r>
              <a:rPr sz="2400" spc="-90" dirty="0">
                <a:latin typeface="Calibri"/>
                <a:cs typeface="Calibri"/>
              </a:rPr>
              <a:t>r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spc="25" dirty="0">
                <a:latin typeface="Calibri"/>
                <a:cs typeface="Calibri"/>
              </a:rPr>
              <a:t>m</a:t>
            </a:r>
            <a:r>
              <a:rPr sz="2400" dirty="0">
                <a:latin typeface="Calibri"/>
                <a:cs typeface="Calibri"/>
              </a:rPr>
              <a:t>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532501" y="5208651"/>
            <a:ext cx="508000" cy="517525"/>
            <a:chOff x="5532501" y="5208651"/>
            <a:chExt cx="508000" cy="517525"/>
          </a:xfrm>
        </p:grpSpPr>
        <p:sp>
          <p:nvSpPr>
            <p:cNvPr id="16" name="object 16"/>
            <p:cNvSpPr/>
            <p:nvPr/>
          </p:nvSpPr>
          <p:spPr>
            <a:xfrm>
              <a:off x="5538851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47650" y="0"/>
                  </a:moveTo>
                  <a:lnTo>
                    <a:pt x="247650" y="126111"/>
                  </a:lnTo>
                  <a:lnTo>
                    <a:pt x="0" y="126111"/>
                  </a:lnTo>
                  <a:lnTo>
                    <a:pt x="0" y="378561"/>
                  </a:lnTo>
                  <a:lnTo>
                    <a:pt x="247650" y="378561"/>
                  </a:lnTo>
                  <a:lnTo>
                    <a:pt x="247650" y="504761"/>
                  </a:lnTo>
                  <a:lnTo>
                    <a:pt x="495300" y="25234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38851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0" y="126111"/>
                  </a:moveTo>
                  <a:lnTo>
                    <a:pt x="247650" y="126111"/>
                  </a:lnTo>
                  <a:lnTo>
                    <a:pt x="247650" y="0"/>
                  </a:lnTo>
                  <a:lnTo>
                    <a:pt x="495300" y="252349"/>
                  </a:lnTo>
                  <a:lnTo>
                    <a:pt x="247650" y="504761"/>
                  </a:lnTo>
                  <a:lnTo>
                    <a:pt x="247650" y="378561"/>
                  </a:lnTo>
                  <a:lnTo>
                    <a:pt x="0" y="378561"/>
                  </a:lnTo>
                  <a:lnTo>
                    <a:pt x="0" y="12611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3500" y="5048250"/>
            <a:ext cx="1238250" cy="8286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29209" rIns="0" bIns="0" rtlCol="0">
            <a:spAutoFit/>
          </a:bodyPr>
          <a:lstStyle/>
          <a:p>
            <a:pPr marL="6985" algn="ctr">
              <a:lnSpc>
                <a:spcPts val="2865"/>
              </a:lnSpc>
              <a:spcBef>
                <a:spcPts val="229"/>
              </a:spcBef>
            </a:pPr>
            <a:r>
              <a:rPr sz="2400" spc="10" dirty="0">
                <a:latin typeface="Calibri"/>
                <a:cs typeface="Calibri"/>
              </a:rPr>
              <a:t>HTTP</a:t>
            </a:r>
            <a:endParaRPr sz="2400">
              <a:latin typeface="Calibri"/>
              <a:cs typeface="Calibri"/>
            </a:endParaRPr>
          </a:p>
          <a:p>
            <a:pPr marL="635" algn="ctr">
              <a:lnSpc>
                <a:spcPts val="2865"/>
              </a:lnSpc>
            </a:pPr>
            <a:r>
              <a:rPr sz="2400" spc="-5" dirty="0">
                <a:latin typeface="Calibri"/>
                <a:cs typeface="Calibri"/>
              </a:rPr>
              <a:t>Request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9800" y="4810125"/>
            <a:ext cx="2505075" cy="120015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28575" rIns="0" bIns="0" rtlCol="0">
            <a:spAutoFit/>
          </a:bodyPr>
          <a:lstStyle/>
          <a:p>
            <a:pPr marL="288925" marR="264795" algn="ctr">
              <a:lnSpc>
                <a:spcPct val="100400"/>
              </a:lnSpc>
              <a:spcBef>
                <a:spcPts val="225"/>
              </a:spcBef>
            </a:pPr>
            <a:r>
              <a:rPr sz="2400" spc="25" dirty="0">
                <a:latin typeface="Calibri"/>
                <a:cs typeface="Calibri"/>
              </a:rPr>
              <a:t>E</a:t>
            </a:r>
            <a:r>
              <a:rPr sz="2400" spc="5" dirty="0">
                <a:latin typeface="Calibri"/>
                <a:cs typeface="Calibri"/>
              </a:rPr>
              <a:t>x</a:t>
            </a:r>
            <a:r>
              <a:rPr sz="2400" spc="15" dirty="0">
                <a:latin typeface="Calibri"/>
                <a:cs typeface="Calibri"/>
              </a:rPr>
              <a:t>t</a:t>
            </a:r>
            <a:r>
              <a:rPr sz="2400" spc="-90" dirty="0">
                <a:latin typeface="Calibri"/>
                <a:cs typeface="Calibri"/>
              </a:rPr>
              <a:t>r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30" dirty="0">
                <a:latin typeface="Calibri"/>
                <a:cs typeface="Calibri"/>
              </a:rPr>
              <a:t>c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20" dirty="0">
                <a:latin typeface="Calibri"/>
                <a:cs typeface="Calibri"/>
              </a:rPr>
              <a:t>l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30" dirty="0">
                <a:latin typeface="Calibri"/>
                <a:cs typeface="Calibri"/>
              </a:rPr>
              <a:t>v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n</a:t>
            </a:r>
            <a:r>
              <a:rPr sz="2400" dirty="0">
                <a:latin typeface="Calibri"/>
                <a:cs typeface="Calibri"/>
              </a:rPr>
              <a:t>t  </a:t>
            </a:r>
            <a:r>
              <a:rPr sz="2400" spc="-35" dirty="0">
                <a:latin typeface="Calibri"/>
                <a:cs typeface="Calibri"/>
              </a:rPr>
              <a:t>Table </a:t>
            </a:r>
            <a:r>
              <a:rPr sz="240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with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find_all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77325" y="4810125"/>
            <a:ext cx="1905000" cy="1200150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28575" rIns="0" bIns="0" rtlCol="0">
            <a:spAutoFit/>
          </a:bodyPr>
          <a:lstStyle/>
          <a:p>
            <a:pPr marL="111760" marR="92710" algn="ctr">
              <a:lnSpc>
                <a:spcPct val="100400"/>
              </a:lnSpc>
              <a:spcBef>
                <a:spcPts val="225"/>
              </a:spcBef>
            </a:pPr>
            <a:r>
              <a:rPr sz="2400" spc="-45" dirty="0">
                <a:latin typeface="Calibri"/>
                <a:cs typeface="Calibri"/>
              </a:rPr>
              <a:t>P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spc="10" dirty="0">
                <a:latin typeface="Calibri"/>
                <a:cs typeface="Calibri"/>
              </a:rPr>
              <a:t>nd</a:t>
            </a:r>
            <a:r>
              <a:rPr sz="2400" spc="-30" dirty="0">
                <a:latin typeface="Calibri"/>
                <a:cs typeface="Calibri"/>
              </a:rPr>
              <a:t>a</a:t>
            </a:r>
            <a:r>
              <a:rPr sz="2400" spc="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St</a:t>
            </a:r>
            <a:r>
              <a:rPr sz="2400" spc="5" dirty="0">
                <a:latin typeface="Calibri"/>
                <a:cs typeface="Calibri"/>
              </a:rPr>
              <a:t>o</a:t>
            </a:r>
            <a:r>
              <a:rPr sz="2400" spc="-1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e  data </a:t>
            </a:r>
            <a:r>
              <a:rPr sz="2400" spc="-5" dirty="0">
                <a:latin typeface="Calibri"/>
                <a:cs typeface="Calibri"/>
              </a:rPr>
              <a:t>into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17851" y="5208651"/>
            <a:ext cx="508000" cy="517525"/>
            <a:chOff x="2617851" y="5208651"/>
            <a:chExt cx="508000" cy="517525"/>
          </a:xfrm>
        </p:grpSpPr>
        <p:sp>
          <p:nvSpPr>
            <p:cNvPr id="7" name="object 7"/>
            <p:cNvSpPr/>
            <p:nvPr/>
          </p:nvSpPr>
          <p:spPr>
            <a:xfrm>
              <a:off x="2624201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47650" y="0"/>
                  </a:moveTo>
                  <a:lnTo>
                    <a:pt x="247650" y="126111"/>
                  </a:lnTo>
                  <a:lnTo>
                    <a:pt x="0" y="126111"/>
                  </a:lnTo>
                  <a:lnTo>
                    <a:pt x="0" y="378561"/>
                  </a:lnTo>
                  <a:lnTo>
                    <a:pt x="247650" y="378561"/>
                  </a:lnTo>
                  <a:lnTo>
                    <a:pt x="247650" y="504761"/>
                  </a:lnTo>
                  <a:lnTo>
                    <a:pt x="495300" y="25234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24201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0" y="126111"/>
                  </a:moveTo>
                  <a:lnTo>
                    <a:pt x="247650" y="126111"/>
                  </a:lnTo>
                  <a:lnTo>
                    <a:pt x="247650" y="0"/>
                  </a:lnTo>
                  <a:lnTo>
                    <a:pt x="495300" y="252349"/>
                  </a:lnTo>
                  <a:lnTo>
                    <a:pt x="247650" y="504761"/>
                  </a:lnTo>
                  <a:lnTo>
                    <a:pt x="247650" y="378561"/>
                  </a:lnTo>
                  <a:lnTo>
                    <a:pt x="0" y="378561"/>
                  </a:lnTo>
                  <a:lnTo>
                    <a:pt x="0" y="12611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590026" y="5208651"/>
            <a:ext cx="508000" cy="517525"/>
            <a:chOff x="8590026" y="5208651"/>
            <a:chExt cx="508000" cy="517525"/>
          </a:xfrm>
        </p:grpSpPr>
        <p:sp>
          <p:nvSpPr>
            <p:cNvPr id="10" name="object 10"/>
            <p:cNvSpPr/>
            <p:nvPr/>
          </p:nvSpPr>
          <p:spPr>
            <a:xfrm>
              <a:off x="8596376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47650" y="0"/>
                  </a:moveTo>
                  <a:lnTo>
                    <a:pt x="247650" y="126111"/>
                  </a:lnTo>
                  <a:lnTo>
                    <a:pt x="0" y="126111"/>
                  </a:lnTo>
                  <a:lnTo>
                    <a:pt x="0" y="378561"/>
                  </a:lnTo>
                  <a:lnTo>
                    <a:pt x="247650" y="378561"/>
                  </a:lnTo>
                  <a:lnTo>
                    <a:pt x="247650" y="504761"/>
                  </a:lnTo>
                  <a:lnTo>
                    <a:pt x="495300" y="25234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96376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0" y="126111"/>
                  </a:moveTo>
                  <a:lnTo>
                    <a:pt x="247650" y="126111"/>
                  </a:lnTo>
                  <a:lnTo>
                    <a:pt x="247650" y="0"/>
                  </a:lnTo>
                  <a:lnTo>
                    <a:pt x="495300" y="252349"/>
                  </a:lnTo>
                  <a:lnTo>
                    <a:pt x="247650" y="504761"/>
                  </a:lnTo>
                  <a:lnTo>
                    <a:pt x="247650" y="378561"/>
                  </a:lnTo>
                  <a:lnTo>
                    <a:pt x="0" y="378561"/>
                  </a:lnTo>
                  <a:lnTo>
                    <a:pt x="0" y="12611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105150" y="4991100"/>
            <a:ext cx="2381250" cy="828675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34925" rIns="0" bIns="0" rtlCol="0">
            <a:spAutoFit/>
          </a:bodyPr>
          <a:lstStyle/>
          <a:p>
            <a:pPr marL="229870">
              <a:lnSpc>
                <a:spcPts val="2870"/>
              </a:lnSpc>
              <a:spcBef>
                <a:spcPts val="275"/>
              </a:spcBef>
            </a:pPr>
            <a:r>
              <a:rPr sz="2400" spc="-25" dirty="0">
                <a:latin typeface="Calibri"/>
                <a:cs typeface="Calibri"/>
              </a:rPr>
              <a:t>Parse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Data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325120">
              <a:lnSpc>
                <a:spcPts val="2870"/>
              </a:lnSpc>
            </a:pPr>
            <a:r>
              <a:rPr sz="2400" spc="-5" dirty="0">
                <a:latin typeface="Calibri"/>
                <a:cs typeface="Calibri"/>
              </a:rPr>
              <a:t>BeautifulSoup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32501" y="5208651"/>
            <a:ext cx="508000" cy="517525"/>
            <a:chOff x="5532501" y="5208651"/>
            <a:chExt cx="508000" cy="517525"/>
          </a:xfrm>
        </p:grpSpPr>
        <p:sp>
          <p:nvSpPr>
            <p:cNvPr id="14" name="object 14"/>
            <p:cNvSpPr/>
            <p:nvPr/>
          </p:nvSpPr>
          <p:spPr>
            <a:xfrm>
              <a:off x="5538851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247650" y="0"/>
                  </a:moveTo>
                  <a:lnTo>
                    <a:pt x="247650" y="126111"/>
                  </a:lnTo>
                  <a:lnTo>
                    <a:pt x="0" y="126111"/>
                  </a:lnTo>
                  <a:lnTo>
                    <a:pt x="0" y="378561"/>
                  </a:lnTo>
                  <a:lnTo>
                    <a:pt x="247650" y="378561"/>
                  </a:lnTo>
                  <a:lnTo>
                    <a:pt x="247650" y="504761"/>
                  </a:lnTo>
                  <a:lnTo>
                    <a:pt x="495300" y="252349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38851" y="5215001"/>
              <a:ext cx="495300" cy="504825"/>
            </a:xfrm>
            <a:custGeom>
              <a:avLst/>
              <a:gdLst/>
              <a:ahLst/>
              <a:cxnLst/>
              <a:rect l="l" t="t" r="r" b="b"/>
              <a:pathLst>
                <a:path w="495300" h="504825">
                  <a:moveTo>
                    <a:pt x="0" y="126111"/>
                  </a:moveTo>
                  <a:lnTo>
                    <a:pt x="247650" y="126111"/>
                  </a:lnTo>
                  <a:lnTo>
                    <a:pt x="247650" y="0"/>
                  </a:lnTo>
                  <a:lnTo>
                    <a:pt x="495300" y="252349"/>
                  </a:lnTo>
                  <a:lnTo>
                    <a:pt x="247650" y="504761"/>
                  </a:lnTo>
                  <a:lnTo>
                    <a:pt x="247650" y="378561"/>
                  </a:lnTo>
                  <a:lnTo>
                    <a:pt x="0" y="378561"/>
                  </a:lnTo>
                  <a:lnTo>
                    <a:pt x="0" y="12611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20750" y="1209230"/>
            <a:ext cx="8061325" cy="258191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HTTP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1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15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21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r>
              <a:rPr sz="21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Webscraper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find_all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Store</a:t>
            </a:r>
            <a:r>
              <a:rPr sz="21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215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215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Pandas</a:t>
            </a:r>
            <a:r>
              <a:rPr sz="2150" spc="1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dataframe</a:t>
            </a:r>
            <a:r>
              <a:rPr sz="21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1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further</a:t>
            </a:r>
            <a:r>
              <a:rPr sz="21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endParaRPr sz="215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u="heavy" spc="1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Data</a:t>
            </a:r>
            <a:r>
              <a:rPr sz="215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150" u="heavy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Collection</a:t>
            </a:r>
            <a:r>
              <a:rPr sz="2150" u="heavy" spc="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150" u="heavy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Calibri"/>
                <a:cs typeface="Calibri"/>
                <a:hlinkClick r:id="rId2"/>
              </a:rPr>
              <a:t>(Webscraping)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9</a:t>
            </a:fld>
            <a:endParaRPr spc="9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1887</Words>
  <Application>Microsoft Office PowerPoint</Application>
  <PresentationFormat>Widescreen</PresentationFormat>
  <Paragraphs>307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Aptos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Map: Launch Sites</vt:lpstr>
      <vt:lpstr>Folium Map: Proximity Vandenburg AFB</vt:lpstr>
      <vt:lpstr>Folium Map: Proximity Kennedy SC / Cape Canaveral</vt:lpstr>
      <vt:lpstr>Folium Map: Stage-1 Landing Success by Launch Site</vt:lpstr>
      <vt:lpstr>PowerPoint Presentation</vt:lpstr>
      <vt:lpstr>Dashboard: Launch Success Count For All Sites</vt:lpstr>
      <vt:lpstr>Dashboard: Success Rate Kennedy Space Center</vt:lpstr>
      <vt:lpstr>Dashboard: Booster Versions V1.0, V1.1</vt:lpstr>
      <vt:lpstr>Dashboard: Booster Versions V1.0, V1.1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13923</cp:lastModifiedBy>
  <cp:revision>1</cp:revision>
  <dcterms:created xsi:type="dcterms:W3CDTF">2024-01-25T12:14:46Z</dcterms:created>
  <dcterms:modified xsi:type="dcterms:W3CDTF">2024-01-25T12:18:57Z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2022-07-08T00:00:00Z</vt:filetime>
  </property>
  <property fmtid="{D5CDD505-2E9C-101B-9397-08002B2CF9AE}" pid="3" name="LastSaved">
    <vt:filetime>2024-01-25T00:00:00Z</vt:filetime>
  </property>
</Properties>
</file>